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23"/>
  </p:normalViewPr>
  <p:slideViewPr>
    <p:cSldViewPr>
      <p:cViewPr varScale="1">
        <p:scale>
          <a:sx n="56" d="100"/>
          <a:sy n="56" d="100"/>
        </p:scale>
        <p:origin x="1104" y="20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112E3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861284" y="3607809"/>
            <a:ext cx="2426715" cy="2632119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45809" y="8329929"/>
            <a:ext cx="3856957" cy="1957069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8929079" y="6408277"/>
            <a:ext cx="2256790" cy="2644775"/>
          </a:xfrm>
          <a:custGeom>
            <a:avLst/>
            <a:gdLst/>
            <a:ahLst/>
            <a:cxnLst/>
            <a:rect l="l" t="t" r="r" b="b"/>
            <a:pathLst>
              <a:path w="2256790" h="2644775">
                <a:moveTo>
                  <a:pt x="2256164" y="2314047"/>
                </a:moveTo>
                <a:lnTo>
                  <a:pt x="415167" y="2644343"/>
                </a:lnTo>
                <a:lnTo>
                  <a:pt x="0" y="330296"/>
                </a:lnTo>
                <a:lnTo>
                  <a:pt x="1840997" y="0"/>
                </a:lnTo>
                <a:lnTo>
                  <a:pt x="2256164" y="2314047"/>
                </a:lnTo>
                <a:close/>
              </a:path>
            </a:pathLst>
          </a:custGeom>
          <a:solidFill>
            <a:srgbClr val="F9E7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0770077" y="6407562"/>
            <a:ext cx="419734" cy="2315210"/>
          </a:xfrm>
          <a:custGeom>
            <a:avLst/>
            <a:gdLst/>
            <a:ahLst/>
            <a:cxnLst/>
            <a:rect l="l" t="t" r="r" b="b"/>
            <a:pathLst>
              <a:path w="419734" h="2315209">
                <a:moveTo>
                  <a:pt x="419153" y="2314047"/>
                </a:moveTo>
                <a:lnTo>
                  <a:pt x="415167" y="2314762"/>
                </a:lnTo>
                <a:lnTo>
                  <a:pt x="0" y="715"/>
                </a:lnTo>
                <a:lnTo>
                  <a:pt x="3985" y="0"/>
                </a:lnTo>
                <a:lnTo>
                  <a:pt x="419153" y="2314047"/>
                </a:lnTo>
                <a:close/>
              </a:path>
            </a:pathLst>
          </a:custGeom>
          <a:solidFill>
            <a:srgbClr val="F9E7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8973281" y="6984946"/>
            <a:ext cx="371475" cy="2068195"/>
          </a:xfrm>
          <a:custGeom>
            <a:avLst/>
            <a:gdLst/>
            <a:ahLst/>
            <a:cxnLst/>
            <a:rect l="l" t="t" r="r" b="b"/>
            <a:pathLst>
              <a:path w="371475" h="2068195">
                <a:moveTo>
                  <a:pt x="370965" y="2067674"/>
                </a:moveTo>
                <a:lnTo>
                  <a:pt x="0" y="0"/>
                </a:lnTo>
                <a:lnTo>
                  <a:pt x="370965" y="2067674"/>
                </a:lnTo>
                <a:close/>
              </a:path>
            </a:pathLst>
          </a:custGeom>
          <a:solidFill>
            <a:srgbClr val="F9E7C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bg object 2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047570" y="6486800"/>
            <a:ext cx="2047750" cy="2399973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400321" y="7538945"/>
            <a:ext cx="1506211" cy="1610113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434501" y="739233"/>
            <a:ext cx="7021795" cy="3826428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435947" y="3606042"/>
            <a:ext cx="6024380" cy="565397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16148" y="1492732"/>
            <a:ext cx="6347459" cy="8178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2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5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3/28/23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112E3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861284" y="3607809"/>
            <a:ext cx="2426715" cy="2632119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45809" y="8329929"/>
            <a:ext cx="3856957" cy="1957069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8929079" y="6408277"/>
            <a:ext cx="2256790" cy="2644775"/>
          </a:xfrm>
          <a:custGeom>
            <a:avLst/>
            <a:gdLst/>
            <a:ahLst/>
            <a:cxnLst/>
            <a:rect l="l" t="t" r="r" b="b"/>
            <a:pathLst>
              <a:path w="2256790" h="2644775">
                <a:moveTo>
                  <a:pt x="2256164" y="2314047"/>
                </a:moveTo>
                <a:lnTo>
                  <a:pt x="415167" y="2644343"/>
                </a:lnTo>
                <a:lnTo>
                  <a:pt x="0" y="330296"/>
                </a:lnTo>
                <a:lnTo>
                  <a:pt x="1840997" y="0"/>
                </a:lnTo>
                <a:lnTo>
                  <a:pt x="2256164" y="2314047"/>
                </a:lnTo>
                <a:close/>
              </a:path>
            </a:pathLst>
          </a:custGeom>
          <a:solidFill>
            <a:srgbClr val="F9E7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2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5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3/28/23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2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3/28/23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112E3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861284" y="3607811"/>
            <a:ext cx="2426715" cy="2632119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45809" y="8329933"/>
            <a:ext cx="3856956" cy="1957066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8929079" y="6408279"/>
            <a:ext cx="2256790" cy="2644775"/>
          </a:xfrm>
          <a:custGeom>
            <a:avLst/>
            <a:gdLst/>
            <a:ahLst/>
            <a:cxnLst/>
            <a:rect l="l" t="t" r="r" b="b"/>
            <a:pathLst>
              <a:path w="2256790" h="2644775">
                <a:moveTo>
                  <a:pt x="2256164" y="2314047"/>
                </a:moveTo>
                <a:lnTo>
                  <a:pt x="415167" y="2644343"/>
                </a:lnTo>
                <a:lnTo>
                  <a:pt x="0" y="330296"/>
                </a:lnTo>
                <a:lnTo>
                  <a:pt x="1840997" y="0"/>
                </a:lnTo>
                <a:lnTo>
                  <a:pt x="2256164" y="2314047"/>
                </a:lnTo>
                <a:close/>
              </a:path>
            </a:pathLst>
          </a:custGeom>
          <a:solidFill>
            <a:srgbClr val="F9E7C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047571" y="6486801"/>
            <a:ext cx="2047750" cy="2399973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400321" y="7538947"/>
            <a:ext cx="1506211" cy="1610113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434501" y="739235"/>
            <a:ext cx="7021795" cy="3826428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435947" y="3606043"/>
            <a:ext cx="6024380" cy="5653977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440984" y="2079172"/>
            <a:ext cx="3069441" cy="1193739"/>
          </a:xfrm>
          <a:prstGeom prst="rect">
            <a:avLst/>
          </a:prstGeom>
        </p:spPr>
      </p:pic>
      <p:sp>
        <p:nvSpPr>
          <p:cNvPr id="25" name="bg object 25"/>
          <p:cNvSpPr/>
          <p:nvPr/>
        </p:nvSpPr>
        <p:spPr>
          <a:xfrm>
            <a:off x="14223737" y="2218266"/>
            <a:ext cx="3723640" cy="2778125"/>
          </a:xfrm>
          <a:custGeom>
            <a:avLst/>
            <a:gdLst/>
            <a:ahLst/>
            <a:cxnLst/>
            <a:rect l="l" t="t" r="r" b="b"/>
            <a:pathLst>
              <a:path w="3723640" h="2778125">
                <a:moveTo>
                  <a:pt x="326181" y="2777675"/>
                </a:moveTo>
                <a:lnTo>
                  <a:pt x="0" y="482844"/>
                </a:lnTo>
                <a:lnTo>
                  <a:pt x="3397037" y="0"/>
                </a:lnTo>
                <a:lnTo>
                  <a:pt x="3723217" y="2294830"/>
                </a:lnTo>
                <a:lnTo>
                  <a:pt x="326181" y="2777675"/>
                </a:lnTo>
                <a:close/>
              </a:path>
            </a:pathLst>
          </a:custGeom>
          <a:solidFill>
            <a:srgbClr val="F9E7C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bg object 2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4401536" y="2351348"/>
            <a:ext cx="3395579" cy="2520285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444053" y="5723293"/>
            <a:ext cx="6842163" cy="4563706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9143810" y="879"/>
            <a:ext cx="7656950" cy="378760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2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3/28/23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3/28/23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112E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16148" y="1492732"/>
            <a:ext cx="6347459" cy="8178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2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28986" y="2785748"/>
            <a:ext cx="8606155" cy="6426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5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3/28/23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20.png"/><Relationship Id="rId5" Type="http://schemas.openxmlformats.org/officeDocument/2006/relationships/image" Target="../media/image4.png"/><Relationship Id="rId10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8.png"/><Relationship Id="rId4" Type="http://schemas.openxmlformats.org/officeDocument/2006/relationships/image" Target="../media/image5.pn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26.png"/><Relationship Id="rId5" Type="http://schemas.openxmlformats.org/officeDocument/2006/relationships/image" Target="../media/image6.png"/><Relationship Id="rId10" Type="http://schemas.openxmlformats.org/officeDocument/2006/relationships/image" Target="../media/image18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26.png"/><Relationship Id="rId5" Type="http://schemas.openxmlformats.org/officeDocument/2006/relationships/image" Target="../media/image6.png"/><Relationship Id="rId10" Type="http://schemas.openxmlformats.org/officeDocument/2006/relationships/image" Target="../media/image18.png"/><Relationship Id="rId4" Type="http://schemas.openxmlformats.org/officeDocument/2006/relationships/image" Target="../media/image5.png"/><Relationship Id="rId9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8.png"/><Relationship Id="rId4" Type="http://schemas.openxmlformats.org/officeDocument/2006/relationships/image" Target="../media/image5.png"/><Relationship Id="rId9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8.png"/><Relationship Id="rId4" Type="http://schemas.openxmlformats.org/officeDocument/2006/relationships/image" Target="../media/image5.png"/><Relationship Id="rId9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26.png"/><Relationship Id="rId5" Type="http://schemas.openxmlformats.org/officeDocument/2006/relationships/image" Target="../media/image6.png"/><Relationship Id="rId10" Type="http://schemas.openxmlformats.org/officeDocument/2006/relationships/image" Target="../media/image18.png"/><Relationship Id="rId4" Type="http://schemas.openxmlformats.org/officeDocument/2006/relationships/image" Target="../media/image5.png"/><Relationship Id="rId9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6.png"/><Relationship Id="rId10" Type="http://schemas.openxmlformats.org/officeDocument/2006/relationships/image" Target="../media/image18.png"/><Relationship Id="rId4" Type="http://schemas.openxmlformats.org/officeDocument/2006/relationships/image" Target="../media/image5.png"/><Relationship Id="rId9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112E3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54190" y="6435866"/>
            <a:ext cx="2237829" cy="319122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66038" y="4703785"/>
            <a:ext cx="2237829" cy="319122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54190" y="2684135"/>
            <a:ext cx="2237829" cy="3191223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16000" y="641195"/>
            <a:ext cx="6304915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These</a:t>
            </a:r>
            <a:r>
              <a:rPr spc="-484" dirty="0"/>
              <a:t> </a:t>
            </a:r>
            <a:r>
              <a:rPr spc="-40" dirty="0"/>
              <a:t>Are</a:t>
            </a:r>
            <a:r>
              <a:rPr spc="-480" dirty="0"/>
              <a:t> </a:t>
            </a:r>
            <a:r>
              <a:rPr spc="-75" dirty="0"/>
              <a:t>Our</a:t>
            </a:r>
            <a:r>
              <a:rPr spc="-480" dirty="0"/>
              <a:t> </a:t>
            </a:r>
            <a:r>
              <a:rPr spc="-125" dirty="0"/>
              <a:t>Stories: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018678" y="1347445"/>
            <a:ext cx="15849600" cy="7346950"/>
          </a:xfrm>
          <a:prstGeom prst="rect">
            <a:avLst/>
          </a:prstGeom>
        </p:spPr>
        <p:txBody>
          <a:bodyPr vert="horz" wrap="square" lIns="0" tIns="207645" rIns="0" bIns="0" rtlCol="0">
            <a:spAutoFit/>
          </a:bodyPr>
          <a:lstStyle/>
          <a:p>
            <a:pPr marR="220979" algn="r">
              <a:lnSpc>
                <a:spcPct val="100000"/>
              </a:lnSpc>
              <a:spcBef>
                <a:spcPts val="1635"/>
              </a:spcBef>
            </a:pPr>
            <a:r>
              <a:rPr sz="3800" spc="-20" dirty="0">
                <a:solidFill>
                  <a:srgbClr val="FFFFFF"/>
                </a:solidFill>
                <a:latin typeface="Tahoma"/>
                <a:cs typeface="Tahoma"/>
              </a:rPr>
              <a:t>Fostering</a:t>
            </a:r>
            <a:r>
              <a:rPr sz="3800" spc="-3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dirty="0">
                <a:solidFill>
                  <a:srgbClr val="FFFFFF"/>
                </a:solidFill>
                <a:latin typeface="Tahoma"/>
                <a:cs typeface="Tahoma"/>
              </a:rPr>
              <a:t>Resilience</a:t>
            </a:r>
            <a:r>
              <a:rPr sz="3800" spc="-3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dirty="0">
                <a:solidFill>
                  <a:srgbClr val="FFFFFF"/>
                </a:solidFill>
                <a:latin typeface="Tahoma"/>
                <a:cs typeface="Tahoma"/>
              </a:rPr>
              <a:t>and</a:t>
            </a:r>
            <a:r>
              <a:rPr sz="3800" spc="-3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dirty="0">
                <a:solidFill>
                  <a:srgbClr val="FFFFFF"/>
                </a:solidFill>
                <a:latin typeface="Tahoma"/>
                <a:cs typeface="Tahoma"/>
              </a:rPr>
              <a:t>Community</a:t>
            </a:r>
            <a:r>
              <a:rPr sz="3800" spc="-3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-55" dirty="0">
                <a:solidFill>
                  <a:srgbClr val="FFFFFF"/>
                </a:solidFill>
                <a:latin typeface="Tahoma"/>
                <a:cs typeface="Tahoma"/>
              </a:rPr>
              <a:t>with</a:t>
            </a:r>
            <a:r>
              <a:rPr sz="3800" spc="-3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-70" dirty="0">
                <a:solidFill>
                  <a:srgbClr val="FFFFFF"/>
                </a:solidFill>
                <a:latin typeface="Tahoma"/>
                <a:cs typeface="Tahoma"/>
              </a:rPr>
              <a:t>Student-</a:t>
            </a:r>
            <a:r>
              <a:rPr sz="3800" dirty="0">
                <a:solidFill>
                  <a:srgbClr val="FFFFFF"/>
                </a:solidFill>
                <a:latin typeface="Tahoma"/>
                <a:cs typeface="Tahoma"/>
              </a:rPr>
              <a:t>Created</a:t>
            </a:r>
            <a:r>
              <a:rPr sz="3800" spc="-3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dirty="0">
                <a:solidFill>
                  <a:srgbClr val="FFFFFF"/>
                </a:solidFill>
                <a:latin typeface="Tahoma"/>
                <a:cs typeface="Tahoma"/>
              </a:rPr>
              <a:t>PhD</a:t>
            </a:r>
            <a:r>
              <a:rPr sz="3800" spc="-3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-10" dirty="0">
                <a:solidFill>
                  <a:srgbClr val="FFFFFF"/>
                </a:solidFill>
                <a:latin typeface="Tahoma"/>
                <a:cs typeface="Tahoma"/>
              </a:rPr>
              <a:t>Storybooks</a:t>
            </a:r>
            <a:endParaRPr sz="3800">
              <a:latin typeface="Tahoma"/>
              <a:cs typeface="Tahoma"/>
            </a:endParaRPr>
          </a:p>
          <a:p>
            <a:pPr marR="190500" algn="r">
              <a:lnSpc>
                <a:spcPct val="100000"/>
              </a:lnSpc>
              <a:spcBef>
                <a:spcPts val="1620"/>
              </a:spcBef>
            </a:pPr>
            <a:r>
              <a:rPr sz="4000" dirty="0">
                <a:solidFill>
                  <a:srgbClr val="FFFFFF"/>
                </a:solidFill>
                <a:latin typeface="Tahoma"/>
                <a:cs typeface="Tahoma"/>
              </a:rPr>
              <a:t>An</a:t>
            </a:r>
            <a:r>
              <a:rPr sz="4000" spc="-4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000" spc="-65" dirty="0">
                <a:solidFill>
                  <a:srgbClr val="FFFFFF"/>
                </a:solidFill>
                <a:latin typeface="Tahoma"/>
                <a:cs typeface="Tahoma"/>
              </a:rPr>
              <a:t>Enhancement</a:t>
            </a:r>
            <a:r>
              <a:rPr sz="4000" spc="-4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000" spc="-45" dirty="0">
                <a:solidFill>
                  <a:srgbClr val="FFFFFF"/>
                </a:solidFill>
                <a:latin typeface="Tahoma"/>
                <a:cs typeface="Tahoma"/>
              </a:rPr>
              <a:t>Theme</a:t>
            </a:r>
            <a:r>
              <a:rPr sz="4000" spc="-4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000" spc="-10" dirty="0">
                <a:solidFill>
                  <a:srgbClr val="FFFFFF"/>
                </a:solidFill>
                <a:latin typeface="Tahoma"/>
                <a:cs typeface="Tahoma"/>
              </a:rPr>
              <a:t>project</a:t>
            </a:r>
            <a:endParaRPr sz="40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5500">
              <a:latin typeface="Tahoma"/>
              <a:cs typeface="Tahoma"/>
            </a:endParaRPr>
          </a:p>
          <a:p>
            <a:pPr marL="7194550">
              <a:lnSpc>
                <a:spcPct val="100000"/>
              </a:lnSpc>
            </a:pPr>
            <a:r>
              <a:rPr sz="4000" spc="-35" dirty="0">
                <a:solidFill>
                  <a:srgbClr val="FFFFFF"/>
                </a:solidFill>
                <a:latin typeface="Tahoma"/>
                <a:cs typeface="Tahoma"/>
              </a:rPr>
              <a:t>Teresa</a:t>
            </a:r>
            <a:r>
              <a:rPr sz="4000" spc="-3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000" spc="-10" dirty="0">
                <a:solidFill>
                  <a:srgbClr val="FFFFFF"/>
                </a:solidFill>
                <a:latin typeface="Tahoma"/>
                <a:cs typeface="Tahoma"/>
              </a:rPr>
              <a:t>Griffin</a:t>
            </a:r>
            <a:endParaRPr sz="4000">
              <a:latin typeface="Tahoma"/>
              <a:cs typeface="Tahoma"/>
            </a:endParaRPr>
          </a:p>
          <a:p>
            <a:pPr marL="7123430">
              <a:lnSpc>
                <a:spcPct val="100000"/>
              </a:lnSpc>
              <a:spcBef>
                <a:spcPts val="1880"/>
              </a:spcBef>
            </a:pPr>
            <a:r>
              <a:rPr sz="3200" spc="-40" dirty="0">
                <a:solidFill>
                  <a:srgbClr val="FFFFFF"/>
                </a:solidFill>
                <a:latin typeface="Tahoma"/>
                <a:cs typeface="Tahoma"/>
              </a:rPr>
              <a:t>PhD</a:t>
            </a:r>
            <a:r>
              <a:rPr sz="3200" spc="-3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spc="-140" dirty="0">
                <a:solidFill>
                  <a:srgbClr val="FFFFFF"/>
                </a:solidFill>
                <a:latin typeface="Tahoma"/>
                <a:cs typeface="Tahoma"/>
              </a:rPr>
              <a:t>Student,</a:t>
            </a:r>
            <a:r>
              <a:rPr sz="3200" spc="-3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FFFFFF"/>
                </a:solidFill>
                <a:latin typeface="Tahoma"/>
                <a:cs typeface="Tahoma"/>
              </a:rPr>
              <a:t>School</a:t>
            </a:r>
            <a:r>
              <a:rPr sz="3200" spc="-3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spc="-105" dirty="0">
                <a:solidFill>
                  <a:srgbClr val="FFFFFF"/>
                </a:solidFill>
                <a:latin typeface="Tahoma"/>
                <a:cs typeface="Tahoma"/>
              </a:rPr>
              <a:t>of</a:t>
            </a:r>
            <a:r>
              <a:rPr sz="3200" spc="-3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spc="-25" dirty="0">
                <a:solidFill>
                  <a:srgbClr val="FFFFFF"/>
                </a:solidFill>
                <a:latin typeface="Tahoma"/>
                <a:cs typeface="Tahoma"/>
              </a:rPr>
              <a:t>Psychology</a:t>
            </a:r>
            <a:r>
              <a:rPr sz="3200" spc="-3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spc="-114" dirty="0">
                <a:solidFill>
                  <a:srgbClr val="FFFFFF"/>
                </a:solidFill>
                <a:latin typeface="Tahoma"/>
                <a:cs typeface="Tahoma"/>
              </a:rPr>
              <a:t>&amp;</a:t>
            </a:r>
            <a:r>
              <a:rPr sz="3200" spc="-3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spc="-10" dirty="0">
                <a:solidFill>
                  <a:srgbClr val="FFFFFF"/>
                </a:solidFill>
                <a:latin typeface="Tahoma"/>
                <a:cs typeface="Tahoma"/>
              </a:rPr>
              <a:t>Neuroscience</a:t>
            </a:r>
            <a:endParaRPr sz="3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3100">
              <a:latin typeface="Tahoma"/>
              <a:cs typeface="Tahoma"/>
            </a:endParaRPr>
          </a:p>
          <a:p>
            <a:pPr marL="7123430">
              <a:lnSpc>
                <a:spcPct val="100000"/>
              </a:lnSpc>
            </a:pPr>
            <a:r>
              <a:rPr sz="4000" spc="-100" dirty="0">
                <a:solidFill>
                  <a:srgbClr val="FFFFFF"/>
                </a:solidFill>
                <a:latin typeface="Tahoma"/>
                <a:cs typeface="Tahoma"/>
              </a:rPr>
              <a:t>Dr</a:t>
            </a:r>
            <a:r>
              <a:rPr sz="4000" spc="-3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000" dirty="0">
                <a:solidFill>
                  <a:srgbClr val="FFFFFF"/>
                </a:solidFill>
                <a:latin typeface="Tahoma"/>
                <a:cs typeface="Tahoma"/>
              </a:rPr>
              <a:t>Malinda</a:t>
            </a:r>
            <a:r>
              <a:rPr sz="4000" spc="-3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000" spc="-10" dirty="0">
                <a:solidFill>
                  <a:srgbClr val="FFFFFF"/>
                </a:solidFill>
                <a:latin typeface="Tahoma"/>
                <a:cs typeface="Tahoma"/>
              </a:rPr>
              <a:t>Carpenter</a:t>
            </a:r>
            <a:endParaRPr sz="4000">
              <a:latin typeface="Tahoma"/>
              <a:cs typeface="Tahoma"/>
            </a:endParaRPr>
          </a:p>
          <a:p>
            <a:pPr marL="7123430">
              <a:lnSpc>
                <a:spcPct val="100000"/>
              </a:lnSpc>
              <a:spcBef>
                <a:spcPts val="1880"/>
              </a:spcBef>
            </a:pPr>
            <a:r>
              <a:rPr sz="3200" spc="-95" dirty="0">
                <a:solidFill>
                  <a:srgbClr val="FFFFFF"/>
                </a:solidFill>
                <a:latin typeface="Tahoma"/>
                <a:cs typeface="Tahoma"/>
              </a:rPr>
              <a:t>Professor,</a:t>
            </a:r>
            <a:r>
              <a:rPr sz="3200" spc="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FFFFFF"/>
                </a:solidFill>
                <a:latin typeface="Tahoma"/>
                <a:cs typeface="Tahoma"/>
              </a:rPr>
              <a:t>School</a:t>
            </a:r>
            <a:r>
              <a:rPr sz="3200" spc="-3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spc="-105" dirty="0">
                <a:solidFill>
                  <a:srgbClr val="FFFFFF"/>
                </a:solidFill>
                <a:latin typeface="Tahoma"/>
                <a:cs typeface="Tahoma"/>
              </a:rPr>
              <a:t>of</a:t>
            </a:r>
            <a:r>
              <a:rPr sz="3200" spc="-3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spc="-25" dirty="0">
                <a:solidFill>
                  <a:srgbClr val="FFFFFF"/>
                </a:solidFill>
                <a:latin typeface="Tahoma"/>
                <a:cs typeface="Tahoma"/>
              </a:rPr>
              <a:t>Psychology</a:t>
            </a:r>
            <a:r>
              <a:rPr sz="3200" spc="-3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spc="-114" dirty="0">
                <a:solidFill>
                  <a:srgbClr val="FFFFFF"/>
                </a:solidFill>
                <a:latin typeface="Tahoma"/>
                <a:cs typeface="Tahoma"/>
              </a:rPr>
              <a:t>&amp;</a:t>
            </a:r>
            <a:r>
              <a:rPr sz="3200" spc="-3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spc="-10" dirty="0">
                <a:solidFill>
                  <a:srgbClr val="FFFFFF"/>
                </a:solidFill>
                <a:latin typeface="Tahoma"/>
                <a:cs typeface="Tahoma"/>
              </a:rPr>
              <a:t>Neuroscience</a:t>
            </a:r>
            <a:endParaRPr sz="3200">
              <a:latin typeface="Tahoma"/>
              <a:cs typeface="Tahoma"/>
            </a:endParaRPr>
          </a:p>
          <a:p>
            <a:pPr marL="7123430">
              <a:lnSpc>
                <a:spcPct val="100000"/>
              </a:lnSpc>
              <a:spcBef>
                <a:spcPts val="3120"/>
              </a:spcBef>
            </a:pPr>
            <a:r>
              <a:rPr sz="4000" spc="-100" dirty="0">
                <a:solidFill>
                  <a:srgbClr val="FFFFFF"/>
                </a:solidFill>
                <a:latin typeface="Tahoma"/>
                <a:cs typeface="Tahoma"/>
              </a:rPr>
              <a:t>Dr</a:t>
            </a:r>
            <a:r>
              <a:rPr sz="4000" spc="-4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000" spc="-65" dirty="0">
                <a:solidFill>
                  <a:srgbClr val="FFFFFF"/>
                </a:solidFill>
                <a:latin typeface="Tahoma"/>
                <a:cs typeface="Tahoma"/>
              </a:rPr>
              <a:t>Natalia</a:t>
            </a:r>
            <a:r>
              <a:rPr sz="4000" spc="-3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000" dirty="0">
                <a:solidFill>
                  <a:srgbClr val="FFFFFF"/>
                </a:solidFill>
                <a:latin typeface="Tahoma"/>
                <a:cs typeface="Tahoma"/>
              </a:rPr>
              <a:t>Sassu</a:t>
            </a:r>
            <a:r>
              <a:rPr sz="4000" spc="-4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000" spc="-30" dirty="0">
                <a:solidFill>
                  <a:srgbClr val="FFFFFF"/>
                </a:solidFill>
                <a:latin typeface="Tahoma"/>
                <a:cs typeface="Tahoma"/>
              </a:rPr>
              <a:t>Suarez</a:t>
            </a:r>
            <a:r>
              <a:rPr sz="4000" spc="-3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000" spc="-10" dirty="0">
                <a:solidFill>
                  <a:srgbClr val="FFFFFF"/>
                </a:solidFill>
                <a:latin typeface="Tahoma"/>
                <a:cs typeface="Tahoma"/>
              </a:rPr>
              <a:t>Ferri</a:t>
            </a:r>
            <a:endParaRPr sz="4000">
              <a:latin typeface="Tahoma"/>
              <a:cs typeface="Tahoma"/>
            </a:endParaRPr>
          </a:p>
          <a:p>
            <a:pPr marL="7123430">
              <a:lnSpc>
                <a:spcPct val="100000"/>
              </a:lnSpc>
              <a:spcBef>
                <a:spcPts val="1880"/>
              </a:spcBef>
            </a:pPr>
            <a:r>
              <a:rPr sz="3200" spc="-120" dirty="0">
                <a:solidFill>
                  <a:srgbClr val="FFFFFF"/>
                </a:solidFill>
                <a:latin typeface="Tahoma"/>
                <a:cs typeface="Tahoma"/>
              </a:rPr>
              <a:t>Lecturer,</a:t>
            </a:r>
            <a:r>
              <a:rPr sz="3200" spc="-3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FFFFFF"/>
                </a:solidFill>
                <a:latin typeface="Tahoma"/>
                <a:cs typeface="Tahoma"/>
              </a:rPr>
              <a:t>School</a:t>
            </a:r>
            <a:r>
              <a:rPr sz="3200" spc="-3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spc="-105" dirty="0">
                <a:solidFill>
                  <a:srgbClr val="FFFFFF"/>
                </a:solidFill>
                <a:latin typeface="Tahoma"/>
                <a:cs typeface="Tahoma"/>
              </a:rPr>
              <a:t>of</a:t>
            </a:r>
            <a:r>
              <a:rPr sz="3200" spc="-3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spc="-170" dirty="0">
                <a:solidFill>
                  <a:srgbClr val="FFFFFF"/>
                </a:solidFill>
                <a:latin typeface="Tahoma"/>
                <a:cs typeface="Tahoma"/>
              </a:rPr>
              <a:t>Art</a:t>
            </a:r>
            <a:r>
              <a:rPr sz="3200" spc="-3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spc="-10" dirty="0">
                <a:solidFill>
                  <a:srgbClr val="FFFFFF"/>
                </a:solidFill>
                <a:latin typeface="Tahoma"/>
                <a:cs typeface="Tahoma"/>
              </a:rPr>
              <a:t>History</a:t>
            </a:r>
            <a:endParaRPr sz="32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112E3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861284" y="3607810"/>
            <a:ext cx="2426715" cy="2632119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8245809" y="6408280"/>
            <a:ext cx="3856990" cy="3879215"/>
            <a:chOff x="8245809" y="6408280"/>
            <a:chExt cx="3856990" cy="387921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45809" y="8329934"/>
              <a:ext cx="3856955" cy="195706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929079" y="6408280"/>
              <a:ext cx="2256790" cy="2644775"/>
            </a:xfrm>
            <a:custGeom>
              <a:avLst/>
              <a:gdLst/>
              <a:ahLst/>
              <a:cxnLst/>
              <a:rect l="l" t="t" r="r" b="b"/>
              <a:pathLst>
                <a:path w="2256790" h="2644775">
                  <a:moveTo>
                    <a:pt x="2256164" y="2314047"/>
                  </a:moveTo>
                  <a:lnTo>
                    <a:pt x="415167" y="2644343"/>
                  </a:lnTo>
                  <a:lnTo>
                    <a:pt x="0" y="330296"/>
                  </a:lnTo>
                  <a:lnTo>
                    <a:pt x="1840997" y="0"/>
                  </a:lnTo>
                  <a:lnTo>
                    <a:pt x="2256164" y="2314047"/>
                  </a:lnTo>
                  <a:close/>
                </a:path>
              </a:pathLst>
            </a:custGeom>
            <a:solidFill>
              <a:srgbClr val="F9E7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9047571" y="6407565"/>
            <a:ext cx="2859405" cy="2741930"/>
            <a:chOff x="9047571" y="6407565"/>
            <a:chExt cx="2859405" cy="2741930"/>
          </a:xfrm>
        </p:grpSpPr>
        <p:sp>
          <p:nvSpPr>
            <p:cNvPr id="8" name="object 8"/>
            <p:cNvSpPr/>
            <p:nvPr/>
          </p:nvSpPr>
          <p:spPr>
            <a:xfrm>
              <a:off x="10770077" y="6407565"/>
              <a:ext cx="419734" cy="2315210"/>
            </a:xfrm>
            <a:custGeom>
              <a:avLst/>
              <a:gdLst/>
              <a:ahLst/>
              <a:cxnLst/>
              <a:rect l="l" t="t" r="r" b="b"/>
              <a:pathLst>
                <a:path w="419734" h="2315209">
                  <a:moveTo>
                    <a:pt x="419153" y="2314047"/>
                  </a:moveTo>
                  <a:lnTo>
                    <a:pt x="415167" y="2314762"/>
                  </a:lnTo>
                  <a:lnTo>
                    <a:pt x="0" y="715"/>
                  </a:lnTo>
                  <a:lnTo>
                    <a:pt x="3985" y="0"/>
                  </a:lnTo>
                  <a:lnTo>
                    <a:pt x="419153" y="2314047"/>
                  </a:lnTo>
                  <a:close/>
                </a:path>
              </a:pathLst>
            </a:custGeom>
            <a:solidFill>
              <a:srgbClr val="F9E7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047571" y="6486805"/>
              <a:ext cx="2047750" cy="239997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400321" y="7538948"/>
              <a:ext cx="1506211" cy="1610113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9143810" y="884"/>
            <a:ext cx="9142730" cy="10286365"/>
            <a:chOff x="9143810" y="884"/>
            <a:chExt cx="9142730" cy="10286365"/>
          </a:xfrm>
        </p:grpSpPr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434501" y="739238"/>
              <a:ext cx="7021795" cy="382642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435947" y="3606045"/>
              <a:ext cx="6024380" cy="565397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440984" y="2079173"/>
              <a:ext cx="3069441" cy="1193739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4223737" y="2218266"/>
              <a:ext cx="3723640" cy="2778125"/>
            </a:xfrm>
            <a:custGeom>
              <a:avLst/>
              <a:gdLst/>
              <a:ahLst/>
              <a:cxnLst/>
              <a:rect l="l" t="t" r="r" b="b"/>
              <a:pathLst>
                <a:path w="3723640" h="2778125">
                  <a:moveTo>
                    <a:pt x="326181" y="2777675"/>
                  </a:moveTo>
                  <a:lnTo>
                    <a:pt x="0" y="482844"/>
                  </a:lnTo>
                  <a:lnTo>
                    <a:pt x="3397037" y="0"/>
                  </a:lnTo>
                  <a:lnTo>
                    <a:pt x="3723217" y="2294830"/>
                  </a:lnTo>
                  <a:lnTo>
                    <a:pt x="326181" y="2777675"/>
                  </a:lnTo>
                  <a:close/>
                </a:path>
              </a:pathLst>
            </a:custGeom>
            <a:solidFill>
              <a:srgbClr val="F9E7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401536" y="2351353"/>
              <a:ext cx="3395579" cy="252028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444053" y="5723297"/>
              <a:ext cx="6842164" cy="456370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143810" y="884"/>
              <a:ext cx="7656950" cy="3787603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 rot="19920000">
            <a:off x="11394708" y="5912283"/>
            <a:ext cx="3120728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0"/>
              </a:lnSpc>
            </a:pPr>
            <a:r>
              <a:rPr sz="2025" baseline="-4115" dirty="0">
                <a:latin typeface="Georgia"/>
                <a:cs typeface="Georgia"/>
              </a:rPr>
              <a:t>Fo</a:t>
            </a:r>
            <a:r>
              <a:rPr sz="2025" baseline="-2057" dirty="0">
                <a:latin typeface="Georgia"/>
                <a:cs typeface="Georgia"/>
              </a:rPr>
              <a:t>sterin</a:t>
            </a:r>
            <a:r>
              <a:rPr sz="1350" dirty="0">
                <a:latin typeface="Georgia"/>
                <a:cs typeface="Georgia"/>
              </a:rPr>
              <a:t>g</a:t>
            </a:r>
            <a:r>
              <a:rPr sz="1350" spc="90" dirty="0">
                <a:latin typeface="Georgia"/>
                <a:cs typeface="Georgia"/>
              </a:rPr>
              <a:t> </a:t>
            </a:r>
            <a:r>
              <a:rPr sz="1350" spc="-35" dirty="0">
                <a:latin typeface="Georgia"/>
                <a:cs typeface="Georgia"/>
              </a:rPr>
              <a:t>resil</a:t>
            </a:r>
            <a:r>
              <a:rPr sz="2025" spc="-52" baseline="2057" dirty="0">
                <a:latin typeface="Georgia"/>
                <a:cs typeface="Georgia"/>
              </a:rPr>
              <a:t>ience</a:t>
            </a:r>
            <a:r>
              <a:rPr sz="2025" spc="142" baseline="2057" dirty="0">
                <a:latin typeface="Georgia"/>
                <a:cs typeface="Georgia"/>
              </a:rPr>
              <a:t> </a:t>
            </a:r>
            <a:r>
              <a:rPr sz="2025" baseline="4115" dirty="0">
                <a:latin typeface="Georgia"/>
                <a:cs typeface="Georgia"/>
              </a:rPr>
              <a:t>and</a:t>
            </a:r>
            <a:r>
              <a:rPr sz="2025" spc="142" baseline="4115" dirty="0">
                <a:latin typeface="Georgia"/>
                <a:cs typeface="Georgia"/>
              </a:rPr>
              <a:t> </a:t>
            </a:r>
            <a:r>
              <a:rPr sz="2025" spc="-172" baseline="4115" dirty="0">
                <a:latin typeface="Georgia"/>
                <a:cs typeface="Georgia"/>
              </a:rPr>
              <a:t>c</a:t>
            </a:r>
            <a:r>
              <a:rPr sz="2025" spc="-172" baseline="6172" dirty="0">
                <a:latin typeface="Georgia"/>
                <a:cs typeface="Georgia"/>
              </a:rPr>
              <a:t>ommun</a:t>
            </a:r>
            <a:r>
              <a:rPr sz="2025" spc="-172" baseline="8230" dirty="0">
                <a:latin typeface="Georgia"/>
                <a:cs typeface="Georgia"/>
              </a:rPr>
              <a:t>ity</a:t>
            </a:r>
            <a:r>
              <a:rPr sz="2025" spc="142" baseline="8230" dirty="0">
                <a:latin typeface="Georgia"/>
                <a:cs typeface="Georgia"/>
              </a:rPr>
              <a:t> </a:t>
            </a:r>
            <a:r>
              <a:rPr sz="2025" spc="-30" baseline="8230" dirty="0">
                <a:latin typeface="Georgia"/>
                <a:cs typeface="Georgia"/>
              </a:rPr>
              <a:t>wi</a:t>
            </a:r>
            <a:r>
              <a:rPr sz="2025" spc="-30" baseline="10288" dirty="0">
                <a:latin typeface="Georgia"/>
                <a:cs typeface="Georgia"/>
              </a:rPr>
              <a:t>th</a:t>
            </a:r>
            <a:endParaRPr sz="2025" baseline="10288">
              <a:latin typeface="Georgia"/>
              <a:cs typeface="Georgia"/>
            </a:endParaRPr>
          </a:p>
        </p:txBody>
      </p:sp>
      <p:sp>
        <p:nvSpPr>
          <p:cNvPr id="20" name="object 20"/>
          <p:cNvSpPr txBox="1"/>
          <p:nvPr/>
        </p:nvSpPr>
        <p:spPr>
          <a:xfrm rot="19920000">
            <a:off x="11549185" y="6080099"/>
            <a:ext cx="3993441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55"/>
              </a:lnSpc>
            </a:pPr>
            <a:r>
              <a:rPr sz="1350" spc="-30" dirty="0">
                <a:latin typeface="Georgia"/>
                <a:cs typeface="Georgia"/>
              </a:rPr>
              <a:t>stud</a:t>
            </a:r>
            <a:r>
              <a:rPr sz="2025" spc="-44" baseline="2057" dirty="0">
                <a:latin typeface="Georgia"/>
                <a:cs typeface="Georgia"/>
              </a:rPr>
              <a:t>ent-</a:t>
            </a:r>
            <a:r>
              <a:rPr sz="2025" baseline="2057" dirty="0">
                <a:latin typeface="Georgia"/>
                <a:cs typeface="Georgia"/>
              </a:rPr>
              <a:t>c</a:t>
            </a:r>
            <a:r>
              <a:rPr sz="2025" baseline="4115" dirty="0">
                <a:latin typeface="Georgia"/>
                <a:cs typeface="Georgia"/>
              </a:rPr>
              <a:t>reated</a:t>
            </a:r>
            <a:r>
              <a:rPr sz="2025" spc="630" baseline="4115" dirty="0">
                <a:latin typeface="Georgia"/>
                <a:cs typeface="Georgia"/>
              </a:rPr>
              <a:t> </a:t>
            </a:r>
            <a:r>
              <a:rPr sz="2025" spc="-75" baseline="6172" dirty="0">
                <a:latin typeface="Georgia"/>
                <a:cs typeface="Georgia"/>
              </a:rPr>
              <a:t>stor</a:t>
            </a:r>
            <a:r>
              <a:rPr sz="2025" spc="-75" baseline="8230" dirty="0">
                <a:latin typeface="Georgia"/>
                <a:cs typeface="Georgia"/>
              </a:rPr>
              <a:t>ybook</a:t>
            </a:r>
            <a:r>
              <a:rPr sz="2025" spc="-75" baseline="10288" dirty="0">
                <a:latin typeface="Georgia"/>
                <a:cs typeface="Georgia"/>
              </a:rPr>
              <a:t>s</a:t>
            </a:r>
            <a:r>
              <a:rPr sz="2025" spc="52" baseline="10288" dirty="0">
                <a:latin typeface="Georgia"/>
                <a:cs typeface="Georgia"/>
              </a:rPr>
              <a:t> </a:t>
            </a:r>
            <a:r>
              <a:rPr sz="2025" spc="-60" baseline="10288" dirty="0">
                <a:latin typeface="Georgia"/>
                <a:cs typeface="Georgia"/>
              </a:rPr>
              <a:t>abou</a:t>
            </a:r>
            <a:r>
              <a:rPr sz="2025" spc="-60" baseline="12345" dirty="0">
                <a:latin typeface="Georgia"/>
                <a:cs typeface="Georgia"/>
              </a:rPr>
              <a:t>t</a:t>
            </a:r>
            <a:r>
              <a:rPr sz="2025" spc="52" baseline="12345" dirty="0">
                <a:latin typeface="Georgia"/>
                <a:cs typeface="Georgia"/>
              </a:rPr>
              <a:t> </a:t>
            </a:r>
            <a:r>
              <a:rPr sz="2025" spc="-44" baseline="12345" dirty="0">
                <a:latin typeface="Georgia"/>
                <a:cs typeface="Georgia"/>
              </a:rPr>
              <a:t>shar</a:t>
            </a:r>
            <a:r>
              <a:rPr sz="2025" spc="-44" baseline="14403" dirty="0">
                <a:latin typeface="Georgia"/>
                <a:cs typeface="Georgia"/>
              </a:rPr>
              <a:t>ed</a:t>
            </a:r>
            <a:r>
              <a:rPr sz="2025" spc="52" baseline="14403" dirty="0">
                <a:latin typeface="Georgia"/>
                <a:cs typeface="Georgia"/>
              </a:rPr>
              <a:t> </a:t>
            </a:r>
            <a:r>
              <a:rPr sz="2025" spc="-15" baseline="14403" dirty="0">
                <a:latin typeface="Georgia"/>
                <a:cs typeface="Georgia"/>
              </a:rPr>
              <a:t>st</a:t>
            </a:r>
            <a:r>
              <a:rPr sz="2025" spc="-15" baseline="16460" dirty="0">
                <a:latin typeface="Georgia"/>
                <a:cs typeface="Georgia"/>
              </a:rPr>
              <a:t>ruggle</a:t>
            </a:r>
            <a:r>
              <a:rPr sz="2025" spc="-15" baseline="18518" dirty="0">
                <a:latin typeface="Georgia"/>
                <a:cs typeface="Georgia"/>
              </a:rPr>
              <a:t>s.</a:t>
            </a:r>
            <a:endParaRPr sz="2025" baseline="18518">
              <a:latin typeface="Georgia"/>
              <a:cs typeface="Georgia"/>
            </a:endParaRPr>
          </a:p>
        </p:txBody>
      </p:sp>
      <p:sp>
        <p:nvSpPr>
          <p:cNvPr id="21" name="object 21"/>
          <p:cNvSpPr txBox="1"/>
          <p:nvPr/>
        </p:nvSpPr>
        <p:spPr>
          <a:xfrm rot="19920000">
            <a:off x="11754274" y="6449978"/>
            <a:ext cx="4017549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50"/>
              </a:lnSpc>
            </a:pPr>
            <a:r>
              <a:rPr sz="2025" spc="630" baseline="-8230" dirty="0">
                <a:latin typeface="Georgia"/>
                <a:cs typeface="Georgia"/>
              </a:rPr>
              <a:t>I</a:t>
            </a:r>
            <a:r>
              <a:rPr sz="2025" spc="135" baseline="-8230" dirty="0">
                <a:latin typeface="Georgia"/>
                <a:cs typeface="Georgia"/>
              </a:rPr>
              <a:t> </a:t>
            </a:r>
            <a:r>
              <a:rPr sz="2025" baseline="-8230" dirty="0">
                <a:latin typeface="Georgia"/>
                <a:cs typeface="Georgia"/>
              </a:rPr>
              <a:t>h</a:t>
            </a:r>
            <a:r>
              <a:rPr sz="2025" baseline="-6172" dirty="0">
                <a:latin typeface="Georgia"/>
                <a:cs typeface="Georgia"/>
              </a:rPr>
              <a:t>ad</a:t>
            </a:r>
            <a:r>
              <a:rPr sz="2025" spc="135" baseline="-6172" dirty="0">
                <a:latin typeface="Georgia"/>
                <a:cs typeface="Georgia"/>
              </a:rPr>
              <a:t> </a:t>
            </a:r>
            <a:r>
              <a:rPr sz="2025" baseline="-6172" dirty="0">
                <a:latin typeface="Georgia"/>
                <a:cs typeface="Georgia"/>
              </a:rPr>
              <a:t>a</a:t>
            </a:r>
            <a:r>
              <a:rPr sz="2025" spc="142" baseline="-6172" dirty="0">
                <a:latin typeface="Georgia"/>
                <a:cs typeface="Georgia"/>
              </a:rPr>
              <a:t> </a:t>
            </a:r>
            <a:r>
              <a:rPr sz="2025" baseline="-6172" dirty="0">
                <a:latin typeface="Georgia"/>
                <a:cs typeface="Georgia"/>
              </a:rPr>
              <a:t>d</a:t>
            </a:r>
            <a:r>
              <a:rPr sz="2025" baseline="-4115" dirty="0">
                <a:latin typeface="Georgia"/>
                <a:cs typeface="Georgia"/>
              </a:rPr>
              <a:t>ifficu</a:t>
            </a:r>
            <a:r>
              <a:rPr sz="2025" baseline="-2057" dirty="0">
                <a:latin typeface="Georgia"/>
                <a:cs typeface="Georgia"/>
              </a:rPr>
              <a:t>lt</a:t>
            </a:r>
            <a:r>
              <a:rPr sz="2025" spc="135" baseline="-2057" dirty="0">
                <a:latin typeface="Georgia"/>
                <a:cs typeface="Georgia"/>
              </a:rPr>
              <a:t> </a:t>
            </a:r>
            <a:r>
              <a:rPr sz="2025" spc="-127" baseline="-2057" dirty="0">
                <a:latin typeface="Georgia"/>
                <a:cs typeface="Georgia"/>
              </a:rPr>
              <a:t>tim</a:t>
            </a:r>
            <a:r>
              <a:rPr sz="1350" spc="-85" dirty="0">
                <a:latin typeface="Georgia"/>
                <a:cs typeface="Georgia"/>
              </a:rPr>
              <a:t>e</a:t>
            </a:r>
            <a:r>
              <a:rPr sz="1350" spc="95" dirty="0">
                <a:latin typeface="Georgia"/>
                <a:cs typeface="Georgia"/>
              </a:rPr>
              <a:t> </a:t>
            </a:r>
            <a:r>
              <a:rPr sz="1350" dirty="0">
                <a:latin typeface="Georgia"/>
                <a:cs typeface="Georgia"/>
              </a:rPr>
              <a:t>at</a:t>
            </a:r>
            <a:r>
              <a:rPr sz="1350" spc="90" dirty="0">
                <a:latin typeface="Georgia"/>
                <a:cs typeface="Georgia"/>
              </a:rPr>
              <a:t> </a:t>
            </a:r>
            <a:r>
              <a:rPr sz="1350" dirty="0">
                <a:latin typeface="Georgia"/>
                <a:cs typeface="Georgia"/>
              </a:rPr>
              <a:t>fi</a:t>
            </a:r>
            <a:r>
              <a:rPr sz="2025" baseline="2057" dirty="0">
                <a:latin typeface="Georgia"/>
                <a:cs typeface="Georgia"/>
              </a:rPr>
              <a:t>rst</a:t>
            </a:r>
            <a:r>
              <a:rPr sz="2025" spc="142" baseline="2057" dirty="0">
                <a:latin typeface="Georgia"/>
                <a:cs typeface="Georgia"/>
              </a:rPr>
              <a:t> </a:t>
            </a:r>
            <a:r>
              <a:rPr sz="2025" spc="-15" baseline="2057" dirty="0">
                <a:latin typeface="Georgia"/>
                <a:cs typeface="Georgia"/>
              </a:rPr>
              <a:t>be</a:t>
            </a:r>
            <a:r>
              <a:rPr sz="2025" spc="-15" baseline="4115" dirty="0">
                <a:latin typeface="Georgia"/>
                <a:cs typeface="Georgia"/>
              </a:rPr>
              <a:t>fore</a:t>
            </a:r>
            <a:r>
              <a:rPr sz="2025" spc="135" baseline="4115" dirty="0">
                <a:latin typeface="Georgia"/>
                <a:cs typeface="Georgia"/>
              </a:rPr>
              <a:t> </a:t>
            </a:r>
            <a:r>
              <a:rPr sz="2025" spc="630" baseline="4115" dirty="0">
                <a:latin typeface="Georgia"/>
                <a:cs typeface="Georgia"/>
              </a:rPr>
              <a:t>I</a:t>
            </a:r>
            <a:r>
              <a:rPr sz="2025" spc="142" baseline="4115" dirty="0">
                <a:latin typeface="Georgia"/>
                <a:cs typeface="Georgia"/>
              </a:rPr>
              <a:t> </a:t>
            </a:r>
            <a:r>
              <a:rPr sz="2025" spc="-60" baseline="6172" dirty="0">
                <a:latin typeface="Georgia"/>
                <a:cs typeface="Georgia"/>
              </a:rPr>
              <a:t>reach</a:t>
            </a:r>
            <a:r>
              <a:rPr sz="2025" spc="-60" baseline="8230" dirty="0">
                <a:latin typeface="Georgia"/>
                <a:cs typeface="Georgia"/>
              </a:rPr>
              <a:t>ed</a:t>
            </a:r>
            <a:r>
              <a:rPr sz="2025" spc="135" baseline="8230" dirty="0">
                <a:latin typeface="Georgia"/>
                <a:cs typeface="Georgia"/>
              </a:rPr>
              <a:t> </a:t>
            </a:r>
            <a:r>
              <a:rPr sz="2025" spc="-37" baseline="8230" dirty="0">
                <a:latin typeface="Georgia"/>
                <a:cs typeface="Georgia"/>
              </a:rPr>
              <a:t>ou</a:t>
            </a:r>
            <a:r>
              <a:rPr sz="2025" spc="-37" baseline="10288" dirty="0">
                <a:latin typeface="Georgia"/>
                <a:cs typeface="Georgia"/>
              </a:rPr>
              <a:t>t</a:t>
            </a:r>
            <a:endParaRPr sz="2025" baseline="10288">
              <a:latin typeface="Georgia"/>
              <a:cs typeface="Georgia"/>
            </a:endParaRPr>
          </a:p>
        </p:txBody>
      </p:sp>
      <p:sp>
        <p:nvSpPr>
          <p:cNvPr id="22" name="object 22"/>
          <p:cNvSpPr txBox="1"/>
          <p:nvPr/>
        </p:nvSpPr>
        <p:spPr>
          <a:xfrm rot="19920000">
            <a:off x="12027052" y="7090249"/>
            <a:ext cx="2905817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25"/>
              </a:lnSpc>
            </a:pPr>
            <a:r>
              <a:rPr sz="1350" dirty="0">
                <a:latin typeface="Georgia"/>
                <a:cs typeface="Georgia"/>
              </a:rPr>
              <a:t>to</a:t>
            </a:r>
            <a:r>
              <a:rPr sz="1350" spc="125" dirty="0">
                <a:latin typeface="Georgia"/>
                <a:cs typeface="Georgia"/>
              </a:rPr>
              <a:t> </a:t>
            </a:r>
            <a:r>
              <a:rPr sz="1350" spc="-35" dirty="0">
                <a:latin typeface="Georgia"/>
                <a:cs typeface="Georgia"/>
              </a:rPr>
              <a:t>o</a:t>
            </a:r>
            <a:r>
              <a:rPr sz="2025" spc="-52" baseline="2057" dirty="0">
                <a:latin typeface="Georgia"/>
                <a:cs typeface="Georgia"/>
              </a:rPr>
              <a:t>thers</a:t>
            </a:r>
            <a:r>
              <a:rPr sz="2025" spc="-52" baseline="4115" dirty="0">
                <a:latin typeface="Georgia"/>
                <a:cs typeface="Georgia"/>
              </a:rPr>
              <a:t>...It</a:t>
            </a:r>
            <a:r>
              <a:rPr sz="2025" spc="195" baseline="4115" dirty="0">
                <a:latin typeface="Georgia"/>
                <a:cs typeface="Georgia"/>
              </a:rPr>
              <a:t> </a:t>
            </a:r>
            <a:r>
              <a:rPr sz="2025" spc="-300" baseline="4115" dirty="0">
                <a:latin typeface="Georgia"/>
                <a:cs typeface="Georgia"/>
              </a:rPr>
              <a:t>wa</a:t>
            </a:r>
            <a:r>
              <a:rPr sz="2025" spc="-300" baseline="6172" dirty="0">
                <a:latin typeface="Georgia"/>
                <a:cs typeface="Georgia"/>
              </a:rPr>
              <a:t>s</a:t>
            </a:r>
            <a:r>
              <a:rPr sz="2025" spc="195" baseline="6172" dirty="0">
                <a:latin typeface="Georgia"/>
                <a:cs typeface="Georgia"/>
              </a:rPr>
              <a:t> </a:t>
            </a:r>
            <a:r>
              <a:rPr sz="2025" baseline="6172" dirty="0">
                <a:latin typeface="Georgia"/>
                <a:cs typeface="Georgia"/>
              </a:rPr>
              <a:t>so</a:t>
            </a:r>
            <a:r>
              <a:rPr sz="2025" spc="195" baseline="6172" dirty="0">
                <a:latin typeface="Georgia"/>
                <a:cs typeface="Georgia"/>
              </a:rPr>
              <a:t> </a:t>
            </a:r>
            <a:r>
              <a:rPr sz="2025" baseline="6172" dirty="0">
                <a:latin typeface="Georgia"/>
                <a:cs typeface="Georgia"/>
              </a:rPr>
              <a:t>h</a:t>
            </a:r>
            <a:r>
              <a:rPr sz="2025" baseline="8230" dirty="0">
                <a:latin typeface="Georgia"/>
                <a:cs typeface="Georgia"/>
              </a:rPr>
              <a:t>elpfu</a:t>
            </a:r>
            <a:r>
              <a:rPr sz="2025" baseline="10288" dirty="0">
                <a:latin typeface="Georgia"/>
                <a:cs typeface="Georgia"/>
              </a:rPr>
              <a:t>l</a:t>
            </a:r>
            <a:r>
              <a:rPr sz="2025" spc="195" baseline="10288" dirty="0">
                <a:latin typeface="Georgia"/>
                <a:cs typeface="Georgia"/>
              </a:rPr>
              <a:t> </a:t>
            </a:r>
            <a:r>
              <a:rPr sz="2025" baseline="10288" dirty="0">
                <a:latin typeface="Georgia"/>
                <a:cs typeface="Georgia"/>
              </a:rPr>
              <a:t>to</a:t>
            </a:r>
            <a:r>
              <a:rPr sz="2025" spc="195" baseline="10288" dirty="0">
                <a:latin typeface="Georgia"/>
                <a:cs typeface="Georgia"/>
              </a:rPr>
              <a:t> </a:t>
            </a:r>
            <a:r>
              <a:rPr sz="2025" spc="-15" baseline="10288" dirty="0">
                <a:latin typeface="Georgia"/>
                <a:cs typeface="Georgia"/>
              </a:rPr>
              <a:t>sh</a:t>
            </a:r>
            <a:r>
              <a:rPr sz="2025" spc="-15" baseline="12345" dirty="0">
                <a:latin typeface="Georgia"/>
                <a:cs typeface="Georgia"/>
              </a:rPr>
              <a:t>are...</a:t>
            </a:r>
            <a:endParaRPr sz="2025" baseline="12345">
              <a:latin typeface="Georgia"/>
              <a:cs typeface="Georgia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Storybook</a:t>
            </a:r>
            <a:r>
              <a:rPr spc="-585" dirty="0"/>
              <a:t> </a:t>
            </a:r>
            <a:r>
              <a:rPr spc="-10" dirty="0"/>
              <a:t>Workshops</a:t>
            </a:r>
          </a:p>
        </p:txBody>
      </p:sp>
      <p:pic>
        <p:nvPicPr>
          <p:cNvPr id="24" name="object 2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348223" y="3891852"/>
            <a:ext cx="180975" cy="180974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348223" y="5034852"/>
            <a:ext cx="180975" cy="180974"/>
          </a:xfrm>
          <a:prstGeom prst="rect">
            <a:avLst/>
          </a:prstGeom>
        </p:spPr>
      </p:pic>
      <p:sp>
        <p:nvSpPr>
          <p:cNvPr id="26" name="object 26"/>
          <p:cNvSpPr txBox="1"/>
          <p:nvPr/>
        </p:nvSpPr>
        <p:spPr>
          <a:xfrm>
            <a:off x="1764148" y="3574352"/>
            <a:ext cx="7998459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spc="60" dirty="0">
                <a:solidFill>
                  <a:srgbClr val="FFFFFF"/>
                </a:solidFill>
                <a:latin typeface="Tahoma"/>
                <a:cs typeface="Tahoma"/>
              </a:rPr>
              <a:t>PhD</a:t>
            </a:r>
            <a:r>
              <a:rPr sz="4500" spc="-4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500" spc="-35" dirty="0">
                <a:solidFill>
                  <a:srgbClr val="FFFFFF"/>
                </a:solidFill>
                <a:latin typeface="Tahoma"/>
                <a:cs typeface="Tahoma"/>
              </a:rPr>
              <a:t>students</a:t>
            </a:r>
            <a:r>
              <a:rPr sz="4500" spc="-4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500" spc="-50" dirty="0">
                <a:solidFill>
                  <a:srgbClr val="FFFFFF"/>
                </a:solidFill>
                <a:latin typeface="Tahoma"/>
                <a:cs typeface="Tahoma"/>
              </a:rPr>
              <a:t>within</a:t>
            </a:r>
            <a:r>
              <a:rPr sz="4500" spc="-4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500" spc="70" dirty="0">
                <a:solidFill>
                  <a:srgbClr val="FFFFFF"/>
                </a:solidFill>
                <a:latin typeface="Tahoma"/>
                <a:cs typeface="Tahoma"/>
              </a:rPr>
              <a:t>Schools</a:t>
            </a:r>
            <a:endParaRPr sz="45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600"/>
              </a:spcBef>
            </a:pPr>
            <a:r>
              <a:rPr sz="4500" spc="65" dirty="0">
                <a:solidFill>
                  <a:srgbClr val="FFFFFF"/>
                </a:solidFill>
                <a:latin typeface="Tahoma"/>
                <a:cs typeface="Tahoma"/>
              </a:rPr>
              <a:t>Psych</a:t>
            </a:r>
            <a:r>
              <a:rPr sz="4500" spc="-459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500" spc="-130" dirty="0">
                <a:solidFill>
                  <a:srgbClr val="FFFFFF"/>
                </a:solidFill>
                <a:latin typeface="Tahoma"/>
                <a:cs typeface="Tahoma"/>
              </a:rPr>
              <a:t>&amp;</a:t>
            </a:r>
            <a:r>
              <a:rPr sz="4500" spc="-459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500" spc="-85" dirty="0">
                <a:solidFill>
                  <a:srgbClr val="FFFFFF"/>
                </a:solidFill>
                <a:latin typeface="Tahoma"/>
                <a:cs typeface="Tahoma"/>
              </a:rPr>
              <a:t>Neuro,</a:t>
            </a:r>
            <a:r>
              <a:rPr sz="4500" spc="-459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500" spc="-130" dirty="0">
                <a:solidFill>
                  <a:srgbClr val="FFFFFF"/>
                </a:solidFill>
                <a:latin typeface="Tahoma"/>
                <a:cs typeface="Tahoma"/>
              </a:rPr>
              <a:t>Art</a:t>
            </a:r>
            <a:r>
              <a:rPr sz="4500" spc="-459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500" spc="-120" dirty="0">
                <a:solidFill>
                  <a:srgbClr val="FFFFFF"/>
                </a:solidFill>
                <a:latin typeface="Tahoma"/>
                <a:cs typeface="Tahoma"/>
              </a:rPr>
              <a:t>History,</a:t>
            </a:r>
            <a:r>
              <a:rPr sz="4500" spc="-459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500" spc="50" dirty="0">
                <a:solidFill>
                  <a:srgbClr val="FFFFFF"/>
                </a:solidFill>
                <a:latin typeface="Tahoma"/>
                <a:cs typeface="Tahoma"/>
              </a:rPr>
              <a:t>and</a:t>
            </a:r>
            <a:r>
              <a:rPr sz="4500" spc="-459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500" spc="95" dirty="0">
                <a:solidFill>
                  <a:srgbClr val="FFFFFF"/>
                </a:solidFill>
                <a:latin typeface="Tahoma"/>
                <a:cs typeface="Tahoma"/>
              </a:rPr>
              <a:t>?</a:t>
            </a:r>
            <a:endParaRPr sz="45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143810" y="880"/>
            <a:ext cx="9142730" cy="10286365"/>
            <a:chOff x="9143810" y="880"/>
            <a:chExt cx="9142730" cy="102863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440984" y="2079171"/>
              <a:ext cx="3069441" cy="119373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4223736" y="2218263"/>
              <a:ext cx="3723640" cy="2778125"/>
            </a:xfrm>
            <a:custGeom>
              <a:avLst/>
              <a:gdLst/>
              <a:ahLst/>
              <a:cxnLst/>
              <a:rect l="l" t="t" r="r" b="b"/>
              <a:pathLst>
                <a:path w="3723640" h="2778125">
                  <a:moveTo>
                    <a:pt x="3723218" y="2294830"/>
                  </a:moveTo>
                  <a:lnTo>
                    <a:pt x="326181" y="2777675"/>
                  </a:lnTo>
                  <a:lnTo>
                    <a:pt x="0" y="482844"/>
                  </a:lnTo>
                  <a:lnTo>
                    <a:pt x="3397037" y="0"/>
                  </a:lnTo>
                  <a:lnTo>
                    <a:pt x="3723218" y="2294830"/>
                  </a:lnTo>
                  <a:close/>
                </a:path>
              </a:pathLst>
            </a:custGeom>
            <a:solidFill>
              <a:srgbClr val="F9E7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401536" y="2351348"/>
              <a:ext cx="3395579" cy="252028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44053" y="5723291"/>
              <a:ext cx="6842162" cy="456370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143810" y="880"/>
              <a:ext cx="7656950" cy="3787603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 rot="19920000">
            <a:off x="11394708" y="5912283"/>
            <a:ext cx="3120728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0"/>
              </a:lnSpc>
            </a:pPr>
            <a:r>
              <a:rPr sz="2025" baseline="-4115" dirty="0">
                <a:latin typeface="Georgia"/>
                <a:cs typeface="Georgia"/>
              </a:rPr>
              <a:t>Fo</a:t>
            </a:r>
            <a:r>
              <a:rPr sz="2025" baseline="-2057" dirty="0">
                <a:latin typeface="Georgia"/>
                <a:cs typeface="Georgia"/>
              </a:rPr>
              <a:t>sterin</a:t>
            </a:r>
            <a:r>
              <a:rPr sz="1350" dirty="0">
                <a:latin typeface="Georgia"/>
                <a:cs typeface="Georgia"/>
              </a:rPr>
              <a:t>g</a:t>
            </a:r>
            <a:r>
              <a:rPr sz="1350" spc="90" dirty="0">
                <a:latin typeface="Georgia"/>
                <a:cs typeface="Georgia"/>
              </a:rPr>
              <a:t> </a:t>
            </a:r>
            <a:r>
              <a:rPr sz="1350" spc="-35" dirty="0">
                <a:latin typeface="Georgia"/>
                <a:cs typeface="Georgia"/>
              </a:rPr>
              <a:t>resil</a:t>
            </a:r>
            <a:r>
              <a:rPr sz="2025" spc="-52" baseline="2057" dirty="0">
                <a:latin typeface="Georgia"/>
                <a:cs typeface="Georgia"/>
              </a:rPr>
              <a:t>ience</a:t>
            </a:r>
            <a:r>
              <a:rPr sz="2025" spc="142" baseline="2057" dirty="0">
                <a:latin typeface="Georgia"/>
                <a:cs typeface="Georgia"/>
              </a:rPr>
              <a:t> </a:t>
            </a:r>
            <a:r>
              <a:rPr sz="2025" baseline="4115" dirty="0">
                <a:latin typeface="Georgia"/>
                <a:cs typeface="Georgia"/>
              </a:rPr>
              <a:t>and</a:t>
            </a:r>
            <a:r>
              <a:rPr sz="2025" spc="142" baseline="4115" dirty="0">
                <a:latin typeface="Georgia"/>
                <a:cs typeface="Georgia"/>
              </a:rPr>
              <a:t> </a:t>
            </a:r>
            <a:r>
              <a:rPr sz="2025" spc="-172" baseline="4115" dirty="0">
                <a:latin typeface="Georgia"/>
                <a:cs typeface="Georgia"/>
              </a:rPr>
              <a:t>c</a:t>
            </a:r>
            <a:r>
              <a:rPr sz="2025" spc="-172" baseline="6172" dirty="0">
                <a:latin typeface="Georgia"/>
                <a:cs typeface="Georgia"/>
              </a:rPr>
              <a:t>ommun</a:t>
            </a:r>
            <a:r>
              <a:rPr sz="2025" spc="-172" baseline="8230" dirty="0">
                <a:latin typeface="Georgia"/>
                <a:cs typeface="Georgia"/>
              </a:rPr>
              <a:t>ity</a:t>
            </a:r>
            <a:r>
              <a:rPr sz="2025" spc="142" baseline="8230" dirty="0">
                <a:latin typeface="Georgia"/>
                <a:cs typeface="Georgia"/>
              </a:rPr>
              <a:t> </a:t>
            </a:r>
            <a:r>
              <a:rPr sz="2025" spc="-30" baseline="8230" dirty="0">
                <a:latin typeface="Georgia"/>
                <a:cs typeface="Georgia"/>
              </a:rPr>
              <a:t>wi</a:t>
            </a:r>
            <a:r>
              <a:rPr sz="2025" spc="-30" baseline="10288" dirty="0">
                <a:latin typeface="Georgia"/>
                <a:cs typeface="Georgia"/>
              </a:rPr>
              <a:t>th</a:t>
            </a:r>
            <a:endParaRPr sz="2025" baseline="10288">
              <a:latin typeface="Georgia"/>
              <a:cs typeface="Georgia"/>
            </a:endParaRPr>
          </a:p>
        </p:txBody>
      </p:sp>
      <p:sp>
        <p:nvSpPr>
          <p:cNvPr id="9" name="object 9"/>
          <p:cNvSpPr txBox="1"/>
          <p:nvPr/>
        </p:nvSpPr>
        <p:spPr>
          <a:xfrm rot="19920000">
            <a:off x="11549185" y="6080099"/>
            <a:ext cx="3993441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55"/>
              </a:lnSpc>
            </a:pPr>
            <a:r>
              <a:rPr sz="1350" spc="-30" dirty="0">
                <a:latin typeface="Georgia"/>
                <a:cs typeface="Georgia"/>
              </a:rPr>
              <a:t>stud</a:t>
            </a:r>
            <a:r>
              <a:rPr sz="2025" spc="-44" baseline="2057" dirty="0">
                <a:latin typeface="Georgia"/>
                <a:cs typeface="Georgia"/>
              </a:rPr>
              <a:t>ent-</a:t>
            </a:r>
            <a:r>
              <a:rPr sz="2025" baseline="2057" dirty="0">
                <a:latin typeface="Georgia"/>
                <a:cs typeface="Georgia"/>
              </a:rPr>
              <a:t>c</a:t>
            </a:r>
            <a:r>
              <a:rPr sz="2025" baseline="4115" dirty="0">
                <a:latin typeface="Georgia"/>
                <a:cs typeface="Georgia"/>
              </a:rPr>
              <a:t>reated</a:t>
            </a:r>
            <a:r>
              <a:rPr sz="2025" spc="630" baseline="4115" dirty="0">
                <a:latin typeface="Georgia"/>
                <a:cs typeface="Georgia"/>
              </a:rPr>
              <a:t> </a:t>
            </a:r>
            <a:r>
              <a:rPr sz="2025" spc="-75" baseline="6172" dirty="0">
                <a:latin typeface="Georgia"/>
                <a:cs typeface="Georgia"/>
              </a:rPr>
              <a:t>stor</a:t>
            </a:r>
            <a:r>
              <a:rPr sz="2025" spc="-75" baseline="8230" dirty="0">
                <a:latin typeface="Georgia"/>
                <a:cs typeface="Georgia"/>
              </a:rPr>
              <a:t>ybook</a:t>
            </a:r>
            <a:r>
              <a:rPr sz="2025" spc="-75" baseline="10288" dirty="0">
                <a:latin typeface="Georgia"/>
                <a:cs typeface="Georgia"/>
              </a:rPr>
              <a:t>s</a:t>
            </a:r>
            <a:r>
              <a:rPr sz="2025" spc="52" baseline="10288" dirty="0">
                <a:latin typeface="Georgia"/>
                <a:cs typeface="Georgia"/>
              </a:rPr>
              <a:t> </a:t>
            </a:r>
            <a:r>
              <a:rPr sz="2025" spc="-60" baseline="10288" dirty="0">
                <a:latin typeface="Georgia"/>
                <a:cs typeface="Georgia"/>
              </a:rPr>
              <a:t>abou</a:t>
            </a:r>
            <a:r>
              <a:rPr sz="2025" spc="-60" baseline="12345" dirty="0">
                <a:latin typeface="Georgia"/>
                <a:cs typeface="Georgia"/>
              </a:rPr>
              <a:t>t</a:t>
            </a:r>
            <a:r>
              <a:rPr sz="2025" spc="52" baseline="12345" dirty="0">
                <a:latin typeface="Georgia"/>
                <a:cs typeface="Georgia"/>
              </a:rPr>
              <a:t> </a:t>
            </a:r>
            <a:r>
              <a:rPr sz="2025" spc="-44" baseline="12345" dirty="0">
                <a:latin typeface="Georgia"/>
                <a:cs typeface="Georgia"/>
              </a:rPr>
              <a:t>shar</a:t>
            </a:r>
            <a:r>
              <a:rPr sz="2025" spc="-44" baseline="14403" dirty="0">
                <a:latin typeface="Georgia"/>
                <a:cs typeface="Georgia"/>
              </a:rPr>
              <a:t>ed</a:t>
            </a:r>
            <a:r>
              <a:rPr sz="2025" spc="52" baseline="14403" dirty="0">
                <a:latin typeface="Georgia"/>
                <a:cs typeface="Georgia"/>
              </a:rPr>
              <a:t> </a:t>
            </a:r>
            <a:r>
              <a:rPr sz="2025" spc="-15" baseline="14403" dirty="0">
                <a:latin typeface="Georgia"/>
                <a:cs typeface="Georgia"/>
              </a:rPr>
              <a:t>st</a:t>
            </a:r>
            <a:r>
              <a:rPr sz="2025" spc="-15" baseline="16460" dirty="0">
                <a:latin typeface="Georgia"/>
                <a:cs typeface="Georgia"/>
              </a:rPr>
              <a:t>ruggle</a:t>
            </a:r>
            <a:r>
              <a:rPr sz="2025" spc="-15" baseline="18518" dirty="0">
                <a:latin typeface="Georgia"/>
                <a:cs typeface="Georgia"/>
              </a:rPr>
              <a:t>s.</a:t>
            </a:r>
            <a:endParaRPr sz="2025" baseline="18518">
              <a:latin typeface="Georgia"/>
              <a:cs typeface="Georgia"/>
            </a:endParaRPr>
          </a:p>
        </p:txBody>
      </p:sp>
      <p:sp>
        <p:nvSpPr>
          <p:cNvPr id="10" name="object 10"/>
          <p:cNvSpPr txBox="1"/>
          <p:nvPr/>
        </p:nvSpPr>
        <p:spPr>
          <a:xfrm rot="19920000">
            <a:off x="11754274" y="6449978"/>
            <a:ext cx="4017549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50"/>
              </a:lnSpc>
            </a:pPr>
            <a:r>
              <a:rPr sz="2025" spc="630" baseline="-8230" dirty="0">
                <a:latin typeface="Georgia"/>
                <a:cs typeface="Georgia"/>
              </a:rPr>
              <a:t>I</a:t>
            </a:r>
            <a:r>
              <a:rPr sz="2025" spc="135" baseline="-8230" dirty="0">
                <a:latin typeface="Georgia"/>
                <a:cs typeface="Georgia"/>
              </a:rPr>
              <a:t> </a:t>
            </a:r>
            <a:r>
              <a:rPr sz="2025" baseline="-8230" dirty="0">
                <a:latin typeface="Georgia"/>
                <a:cs typeface="Georgia"/>
              </a:rPr>
              <a:t>h</a:t>
            </a:r>
            <a:r>
              <a:rPr sz="2025" baseline="-6172" dirty="0">
                <a:latin typeface="Georgia"/>
                <a:cs typeface="Georgia"/>
              </a:rPr>
              <a:t>ad</a:t>
            </a:r>
            <a:r>
              <a:rPr sz="2025" spc="135" baseline="-6172" dirty="0">
                <a:latin typeface="Georgia"/>
                <a:cs typeface="Georgia"/>
              </a:rPr>
              <a:t> </a:t>
            </a:r>
            <a:r>
              <a:rPr sz="2025" baseline="-6172" dirty="0">
                <a:latin typeface="Georgia"/>
                <a:cs typeface="Georgia"/>
              </a:rPr>
              <a:t>a</a:t>
            </a:r>
            <a:r>
              <a:rPr sz="2025" spc="142" baseline="-6172" dirty="0">
                <a:latin typeface="Georgia"/>
                <a:cs typeface="Georgia"/>
              </a:rPr>
              <a:t> </a:t>
            </a:r>
            <a:r>
              <a:rPr sz="2025" baseline="-6172" dirty="0">
                <a:latin typeface="Georgia"/>
                <a:cs typeface="Georgia"/>
              </a:rPr>
              <a:t>d</a:t>
            </a:r>
            <a:r>
              <a:rPr sz="2025" baseline="-4115" dirty="0">
                <a:latin typeface="Georgia"/>
                <a:cs typeface="Georgia"/>
              </a:rPr>
              <a:t>ifficu</a:t>
            </a:r>
            <a:r>
              <a:rPr sz="2025" baseline="-2057" dirty="0">
                <a:latin typeface="Georgia"/>
                <a:cs typeface="Georgia"/>
              </a:rPr>
              <a:t>lt</a:t>
            </a:r>
            <a:r>
              <a:rPr sz="2025" spc="135" baseline="-2057" dirty="0">
                <a:latin typeface="Georgia"/>
                <a:cs typeface="Georgia"/>
              </a:rPr>
              <a:t> </a:t>
            </a:r>
            <a:r>
              <a:rPr sz="2025" spc="-127" baseline="-2057" dirty="0">
                <a:latin typeface="Georgia"/>
                <a:cs typeface="Georgia"/>
              </a:rPr>
              <a:t>tim</a:t>
            </a:r>
            <a:r>
              <a:rPr sz="1350" spc="-85" dirty="0">
                <a:latin typeface="Georgia"/>
                <a:cs typeface="Georgia"/>
              </a:rPr>
              <a:t>e</a:t>
            </a:r>
            <a:r>
              <a:rPr sz="1350" spc="95" dirty="0">
                <a:latin typeface="Georgia"/>
                <a:cs typeface="Georgia"/>
              </a:rPr>
              <a:t> </a:t>
            </a:r>
            <a:r>
              <a:rPr sz="1350" dirty="0">
                <a:latin typeface="Georgia"/>
                <a:cs typeface="Georgia"/>
              </a:rPr>
              <a:t>at</a:t>
            </a:r>
            <a:r>
              <a:rPr sz="1350" spc="90" dirty="0">
                <a:latin typeface="Georgia"/>
                <a:cs typeface="Georgia"/>
              </a:rPr>
              <a:t> </a:t>
            </a:r>
            <a:r>
              <a:rPr sz="1350" dirty="0">
                <a:latin typeface="Georgia"/>
                <a:cs typeface="Georgia"/>
              </a:rPr>
              <a:t>fi</a:t>
            </a:r>
            <a:r>
              <a:rPr sz="2025" baseline="2057" dirty="0">
                <a:latin typeface="Georgia"/>
                <a:cs typeface="Georgia"/>
              </a:rPr>
              <a:t>rst</a:t>
            </a:r>
            <a:r>
              <a:rPr sz="2025" spc="142" baseline="2057" dirty="0">
                <a:latin typeface="Georgia"/>
                <a:cs typeface="Georgia"/>
              </a:rPr>
              <a:t> </a:t>
            </a:r>
            <a:r>
              <a:rPr sz="2025" spc="-15" baseline="2057" dirty="0">
                <a:latin typeface="Georgia"/>
                <a:cs typeface="Georgia"/>
              </a:rPr>
              <a:t>be</a:t>
            </a:r>
            <a:r>
              <a:rPr sz="2025" spc="-15" baseline="4115" dirty="0">
                <a:latin typeface="Georgia"/>
                <a:cs typeface="Georgia"/>
              </a:rPr>
              <a:t>fore</a:t>
            </a:r>
            <a:r>
              <a:rPr sz="2025" spc="135" baseline="4115" dirty="0">
                <a:latin typeface="Georgia"/>
                <a:cs typeface="Georgia"/>
              </a:rPr>
              <a:t> </a:t>
            </a:r>
            <a:r>
              <a:rPr sz="2025" spc="630" baseline="4115" dirty="0">
                <a:latin typeface="Georgia"/>
                <a:cs typeface="Georgia"/>
              </a:rPr>
              <a:t>I</a:t>
            </a:r>
            <a:r>
              <a:rPr sz="2025" spc="142" baseline="4115" dirty="0">
                <a:latin typeface="Georgia"/>
                <a:cs typeface="Georgia"/>
              </a:rPr>
              <a:t> </a:t>
            </a:r>
            <a:r>
              <a:rPr sz="2025" spc="-60" baseline="6172" dirty="0">
                <a:latin typeface="Georgia"/>
                <a:cs typeface="Georgia"/>
              </a:rPr>
              <a:t>reach</a:t>
            </a:r>
            <a:r>
              <a:rPr sz="2025" spc="-60" baseline="8230" dirty="0">
                <a:latin typeface="Georgia"/>
                <a:cs typeface="Georgia"/>
              </a:rPr>
              <a:t>ed</a:t>
            </a:r>
            <a:r>
              <a:rPr sz="2025" spc="135" baseline="8230" dirty="0">
                <a:latin typeface="Georgia"/>
                <a:cs typeface="Georgia"/>
              </a:rPr>
              <a:t> </a:t>
            </a:r>
            <a:r>
              <a:rPr sz="2025" spc="-37" baseline="8230" dirty="0">
                <a:latin typeface="Georgia"/>
                <a:cs typeface="Georgia"/>
              </a:rPr>
              <a:t>ou</a:t>
            </a:r>
            <a:r>
              <a:rPr sz="2025" spc="-37" baseline="10288" dirty="0">
                <a:latin typeface="Georgia"/>
                <a:cs typeface="Georgia"/>
              </a:rPr>
              <a:t>t</a:t>
            </a:r>
            <a:endParaRPr sz="2025" baseline="10288">
              <a:latin typeface="Georgia"/>
              <a:cs typeface="Georgia"/>
            </a:endParaRPr>
          </a:p>
        </p:txBody>
      </p:sp>
      <p:sp>
        <p:nvSpPr>
          <p:cNvPr id="11" name="object 11"/>
          <p:cNvSpPr txBox="1"/>
          <p:nvPr/>
        </p:nvSpPr>
        <p:spPr>
          <a:xfrm rot="19920000">
            <a:off x="12027052" y="7090249"/>
            <a:ext cx="2905817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25"/>
              </a:lnSpc>
            </a:pPr>
            <a:r>
              <a:rPr sz="1350" dirty="0">
                <a:latin typeface="Georgia"/>
                <a:cs typeface="Georgia"/>
              </a:rPr>
              <a:t>to</a:t>
            </a:r>
            <a:r>
              <a:rPr sz="1350" spc="125" dirty="0">
                <a:latin typeface="Georgia"/>
                <a:cs typeface="Georgia"/>
              </a:rPr>
              <a:t> </a:t>
            </a:r>
            <a:r>
              <a:rPr sz="1350" spc="-35" dirty="0">
                <a:latin typeface="Georgia"/>
                <a:cs typeface="Georgia"/>
              </a:rPr>
              <a:t>o</a:t>
            </a:r>
            <a:r>
              <a:rPr sz="2025" spc="-52" baseline="2057" dirty="0">
                <a:latin typeface="Georgia"/>
                <a:cs typeface="Georgia"/>
              </a:rPr>
              <a:t>thers</a:t>
            </a:r>
            <a:r>
              <a:rPr sz="2025" spc="-52" baseline="4115" dirty="0">
                <a:latin typeface="Georgia"/>
                <a:cs typeface="Georgia"/>
              </a:rPr>
              <a:t>...It</a:t>
            </a:r>
            <a:r>
              <a:rPr sz="2025" spc="195" baseline="4115" dirty="0">
                <a:latin typeface="Georgia"/>
                <a:cs typeface="Georgia"/>
              </a:rPr>
              <a:t> </a:t>
            </a:r>
            <a:r>
              <a:rPr sz="2025" spc="-300" baseline="4115" dirty="0">
                <a:latin typeface="Georgia"/>
                <a:cs typeface="Georgia"/>
              </a:rPr>
              <a:t>wa</a:t>
            </a:r>
            <a:r>
              <a:rPr sz="2025" spc="-300" baseline="6172" dirty="0">
                <a:latin typeface="Georgia"/>
                <a:cs typeface="Georgia"/>
              </a:rPr>
              <a:t>s</a:t>
            </a:r>
            <a:r>
              <a:rPr sz="2025" spc="195" baseline="6172" dirty="0">
                <a:latin typeface="Georgia"/>
                <a:cs typeface="Georgia"/>
              </a:rPr>
              <a:t> </a:t>
            </a:r>
            <a:r>
              <a:rPr sz="2025" baseline="6172" dirty="0">
                <a:latin typeface="Georgia"/>
                <a:cs typeface="Georgia"/>
              </a:rPr>
              <a:t>so</a:t>
            </a:r>
            <a:r>
              <a:rPr sz="2025" spc="195" baseline="6172" dirty="0">
                <a:latin typeface="Georgia"/>
                <a:cs typeface="Georgia"/>
              </a:rPr>
              <a:t> </a:t>
            </a:r>
            <a:r>
              <a:rPr sz="2025" baseline="6172" dirty="0">
                <a:latin typeface="Georgia"/>
                <a:cs typeface="Georgia"/>
              </a:rPr>
              <a:t>h</a:t>
            </a:r>
            <a:r>
              <a:rPr sz="2025" baseline="8230" dirty="0">
                <a:latin typeface="Georgia"/>
                <a:cs typeface="Georgia"/>
              </a:rPr>
              <a:t>elpfu</a:t>
            </a:r>
            <a:r>
              <a:rPr sz="2025" baseline="10288" dirty="0">
                <a:latin typeface="Georgia"/>
                <a:cs typeface="Georgia"/>
              </a:rPr>
              <a:t>l</a:t>
            </a:r>
            <a:r>
              <a:rPr sz="2025" spc="195" baseline="10288" dirty="0">
                <a:latin typeface="Georgia"/>
                <a:cs typeface="Georgia"/>
              </a:rPr>
              <a:t> </a:t>
            </a:r>
            <a:r>
              <a:rPr sz="2025" baseline="10288" dirty="0">
                <a:latin typeface="Georgia"/>
                <a:cs typeface="Georgia"/>
              </a:rPr>
              <a:t>to</a:t>
            </a:r>
            <a:r>
              <a:rPr sz="2025" spc="195" baseline="10288" dirty="0">
                <a:latin typeface="Georgia"/>
                <a:cs typeface="Georgia"/>
              </a:rPr>
              <a:t> </a:t>
            </a:r>
            <a:r>
              <a:rPr sz="2025" spc="-15" baseline="10288" dirty="0">
                <a:latin typeface="Georgia"/>
                <a:cs typeface="Georgia"/>
              </a:rPr>
              <a:t>sh</a:t>
            </a:r>
            <a:r>
              <a:rPr sz="2025" spc="-15" baseline="12345" dirty="0">
                <a:latin typeface="Georgia"/>
                <a:cs typeface="Georgia"/>
              </a:rPr>
              <a:t>are...</a:t>
            </a:r>
            <a:endParaRPr sz="2025" baseline="12345">
              <a:latin typeface="Georgia"/>
              <a:cs typeface="Georgia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Storybook</a:t>
            </a:r>
            <a:r>
              <a:rPr spc="-585" dirty="0"/>
              <a:t> </a:t>
            </a:r>
            <a:r>
              <a:rPr spc="-10" dirty="0"/>
              <a:t>Workshops</a:t>
            </a:r>
          </a:p>
        </p:txBody>
      </p: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48223" y="3891848"/>
            <a:ext cx="180975" cy="180974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48223" y="5034848"/>
            <a:ext cx="180975" cy="18097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48223" y="6177848"/>
            <a:ext cx="180975" cy="180974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1764148" y="3574348"/>
            <a:ext cx="7998459" cy="2997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spc="60" dirty="0">
                <a:solidFill>
                  <a:srgbClr val="FFFFFF"/>
                </a:solidFill>
                <a:latin typeface="Tahoma"/>
                <a:cs typeface="Tahoma"/>
              </a:rPr>
              <a:t>PhD</a:t>
            </a:r>
            <a:r>
              <a:rPr sz="4500" spc="-4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500" spc="-35" dirty="0">
                <a:solidFill>
                  <a:srgbClr val="FFFFFF"/>
                </a:solidFill>
                <a:latin typeface="Tahoma"/>
                <a:cs typeface="Tahoma"/>
              </a:rPr>
              <a:t>students</a:t>
            </a:r>
            <a:r>
              <a:rPr sz="4500" spc="-4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500" spc="-50" dirty="0">
                <a:solidFill>
                  <a:srgbClr val="FFFFFF"/>
                </a:solidFill>
                <a:latin typeface="Tahoma"/>
                <a:cs typeface="Tahoma"/>
              </a:rPr>
              <a:t>within</a:t>
            </a:r>
            <a:r>
              <a:rPr sz="4500" spc="-4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500" spc="70" dirty="0">
                <a:solidFill>
                  <a:srgbClr val="FFFFFF"/>
                </a:solidFill>
                <a:latin typeface="Tahoma"/>
                <a:cs typeface="Tahoma"/>
              </a:rPr>
              <a:t>Schools</a:t>
            </a:r>
            <a:endParaRPr sz="45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600"/>
              </a:spcBef>
            </a:pPr>
            <a:r>
              <a:rPr sz="4500" spc="65" dirty="0">
                <a:solidFill>
                  <a:srgbClr val="FFFFFF"/>
                </a:solidFill>
                <a:latin typeface="Tahoma"/>
                <a:cs typeface="Tahoma"/>
              </a:rPr>
              <a:t>Psych</a:t>
            </a:r>
            <a:r>
              <a:rPr sz="4500" spc="-459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500" spc="-130" dirty="0">
                <a:solidFill>
                  <a:srgbClr val="FFFFFF"/>
                </a:solidFill>
                <a:latin typeface="Tahoma"/>
                <a:cs typeface="Tahoma"/>
              </a:rPr>
              <a:t>&amp;</a:t>
            </a:r>
            <a:r>
              <a:rPr sz="4500" spc="-459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500" spc="-85" dirty="0">
                <a:solidFill>
                  <a:srgbClr val="FFFFFF"/>
                </a:solidFill>
                <a:latin typeface="Tahoma"/>
                <a:cs typeface="Tahoma"/>
              </a:rPr>
              <a:t>Neuro,</a:t>
            </a:r>
            <a:r>
              <a:rPr sz="4500" spc="-459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500" spc="-130" dirty="0">
                <a:solidFill>
                  <a:srgbClr val="FFFFFF"/>
                </a:solidFill>
                <a:latin typeface="Tahoma"/>
                <a:cs typeface="Tahoma"/>
              </a:rPr>
              <a:t>Art</a:t>
            </a:r>
            <a:r>
              <a:rPr sz="4500" spc="-459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500" spc="-120" dirty="0">
                <a:solidFill>
                  <a:srgbClr val="FFFFFF"/>
                </a:solidFill>
                <a:latin typeface="Tahoma"/>
                <a:cs typeface="Tahoma"/>
              </a:rPr>
              <a:t>History,</a:t>
            </a:r>
            <a:r>
              <a:rPr sz="4500" spc="-459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500" spc="50" dirty="0">
                <a:solidFill>
                  <a:srgbClr val="FFFFFF"/>
                </a:solidFill>
                <a:latin typeface="Tahoma"/>
                <a:cs typeface="Tahoma"/>
              </a:rPr>
              <a:t>and</a:t>
            </a:r>
            <a:r>
              <a:rPr sz="4500" spc="-459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500" spc="95" dirty="0">
                <a:solidFill>
                  <a:srgbClr val="FFFFFF"/>
                </a:solidFill>
                <a:latin typeface="Tahoma"/>
                <a:cs typeface="Tahoma"/>
              </a:rPr>
              <a:t>?</a:t>
            </a:r>
            <a:endParaRPr sz="45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600"/>
              </a:spcBef>
            </a:pPr>
            <a:r>
              <a:rPr sz="4500" spc="-120" dirty="0">
                <a:solidFill>
                  <a:srgbClr val="FFFFFF"/>
                </a:solidFill>
                <a:latin typeface="Tahoma"/>
                <a:cs typeface="Tahoma"/>
              </a:rPr>
              <a:t>prompts</a:t>
            </a:r>
            <a:r>
              <a:rPr sz="4500" spc="-5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500" spc="-160" dirty="0">
                <a:solidFill>
                  <a:srgbClr val="FFFFFF"/>
                </a:solidFill>
                <a:latin typeface="Tahoma"/>
                <a:cs typeface="Tahoma"/>
              </a:rPr>
              <a:t>&amp;</a:t>
            </a:r>
            <a:r>
              <a:rPr sz="4500" spc="-509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500" spc="-30" dirty="0">
                <a:solidFill>
                  <a:srgbClr val="FFFFFF"/>
                </a:solidFill>
                <a:latin typeface="Tahoma"/>
                <a:cs typeface="Tahoma"/>
              </a:rPr>
              <a:t>activities</a:t>
            </a:r>
            <a:endParaRPr sz="45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770077" y="6407563"/>
            <a:ext cx="419734" cy="2315210"/>
          </a:xfrm>
          <a:custGeom>
            <a:avLst/>
            <a:gdLst/>
            <a:ahLst/>
            <a:cxnLst/>
            <a:rect l="l" t="t" r="r" b="b"/>
            <a:pathLst>
              <a:path w="419734" h="2315209">
                <a:moveTo>
                  <a:pt x="419153" y="2314047"/>
                </a:moveTo>
                <a:lnTo>
                  <a:pt x="415167" y="2314762"/>
                </a:lnTo>
                <a:lnTo>
                  <a:pt x="0" y="715"/>
                </a:lnTo>
                <a:lnTo>
                  <a:pt x="3985" y="0"/>
                </a:lnTo>
                <a:lnTo>
                  <a:pt x="419153" y="2314047"/>
                </a:lnTo>
                <a:close/>
              </a:path>
            </a:pathLst>
          </a:custGeom>
          <a:solidFill>
            <a:srgbClr val="F9E7C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9047571" y="6486800"/>
            <a:ext cx="2859405" cy="2662555"/>
            <a:chOff x="9047571" y="6486800"/>
            <a:chExt cx="2859405" cy="2662555"/>
          </a:xfrm>
        </p:grpSpPr>
        <p:sp>
          <p:nvSpPr>
            <p:cNvPr id="4" name="object 4"/>
            <p:cNvSpPr/>
            <p:nvPr/>
          </p:nvSpPr>
          <p:spPr>
            <a:xfrm>
              <a:off x="9118149" y="7792403"/>
              <a:ext cx="226695" cy="1260475"/>
            </a:xfrm>
            <a:custGeom>
              <a:avLst/>
              <a:gdLst/>
              <a:ahLst/>
              <a:cxnLst/>
              <a:rect l="l" t="t" r="r" b="b"/>
              <a:pathLst>
                <a:path w="226695" h="1260475">
                  <a:moveTo>
                    <a:pt x="226098" y="1260219"/>
                  </a:moveTo>
                  <a:lnTo>
                    <a:pt x="0" y="0"/>
                  </a:lnTo>
                  <a:lnTo>
                    <a:pt x="226098" y="1260219"/>
                  </a:lnTo>
                  <a:close/>
                </a:path>
              </a:pathLst>
            </a:custGeom>
            <a:solidFill>
              <a:srgbClr val="F9E7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047571" y="6486800"/>
              <a:ext cx="2047750" cy="239997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00321" y="7538945"/>
              <a:ext cx="1506211" cy="1610113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9143810" y="881"/>
            <a:ext cx="9142730" cy="10286365"/>
            <a:chOff x="9143810" y="881"/>
            <a:chExt cx="9142730" cy="1028636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434501" y="739233"/>
              <a:ext cx="7021795" cy="382642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435947" y="3606042"/>
              <a:ext cx="6024380" cy="565397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440984" y="2079172"/>
              <a:ext cx="3069441" cy="119373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4223736" y="2218264"/>
              <a:ext cx="3723640" cy="2778125"/>
            </a:xfrm>
            <a:custGeom>
              <a:avLst/>
              <a:gdLst/>
              <a:ahLst/>
              <a:cxnLst/>
              <a:rect l="l" t="t" r="r" b="b"/>
              <a:pathLst>
                <a:path w="3723640" h="2778125">
                  <a:moveTo>
                    <a:pt x="326181" y="2777675"/>
                  </a:moveTo>
                  <a:lnTo>
                    <a:pt x="0" y="482844"/>
                  </a:lnTo>
                  <a:lnTo>
                    <a:pt x="3397038" y="0"/>
                  </a:lnTo>
                  <a:lnTo>
                    <a:pt x="3723218" y="2294830"/>
                  </a:lnTo>
                  <a:lnTo>
                    <a:pt x="326181" y="2777675"/>
                  </a:lnTo>
                  <a:close/>
                </a:path>
              </a:pathLst>
            </a:custGeom>
            <a:solidFill>
              <a:srgbClr val="F9E7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401536" y="2351349"/>
              <a:ext cx="3395579" cy="252028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444053" y="5723292"/>
              <a:ext cx="6842162" cy="456370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143810" y="881"/>
              <a:ext cx="7656950" cy="3787603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 rot="19920000">
            <a:off x="11394708" y="5912283"/>
            <a:ext cx="3120728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0"/>
              </a:lnSpc>
            </a:pPr>
            <a:r>
              <a:rPr sz="2025" baseline="-4115" dirty="0">
                <a:latin typeface="Georgia"/>
                <a:cs typeface="Georgia"/>
              </a:rPr>
              <a:t>Fo</a:t>
            </a:r>
            <a:r>
              <a:rPr sz="2025" baseline="-2057" dirty="0">
                <a:latin typeface="Georgia"/>
                <a:cs typeface="Georgia"/>
              </a:rPr>
              <a:t>sterin</a:t>
            </a:r>
            <a:r>
              <a:rPr sz="1350" dirty="0">
                <a:latin typeface="Georgia"/>
                <a:cs typeface="Georgia"/>
              </a:rPr>
              <a:t>g</a:t>
            </a:r>
            <a:r>
              <a:rPr sz="1350" spc="90" dirty="0">
                <a:latin typeface="Georgia"/>
                <a:cs typeface="Georgia"/>
              </a:rPr>
              <a:t> </a:t>
            </a:r>
            <a:r>
              <a:rPr sz="1350" spc="-35" dirty="0">
                <a:latin typeface="Georgia"/>
                <a:cs typeface="Georgia"/>
              </a:rPr>
              <a:t>resil</a:t>
            </a:r>
            <a:r>
              <a:rPr sz="2025" spc="-52" baseline="2057" dirty="0">
                <a:latin typeface="Georgia"/>
                <a:cs typeface="Georgia"/>
              </a:rPr>
              <a:t>ience</a:t>
            </a:r>
            <a:r>
              <a:rPr sz="2025" spc="142" baseline="2057" dirty="0">
                <a:latin typeface="Georgia"/>
                <a:cs typeface="Georgia"/>
              </a:rPr>
              <a:t> </a:t>
            </a:r>
            <a:r>
              <a:rPr sz="2025" baseline="4115" dirty="0">
                <a:latin typeface="Georgia"/>
                <a:cs typeface="Georgia"/>
              </a:rPr>
              <a:t>and</a:t>
            </a:r>
            <a:r>
              <a:rPr sz="2025" spc="142" baseline="4115" dirty="0">
                <a:latin typeface="Georgia"/>
                <a:cs typeface="Georgia"/>
              </a:rPr>
              <a:t> </a:t>
            </a:r>
            <a:r>
              <a:rPr sz="2025" spc="-172" baseline="4115" dirty="0">
                <a:latin typeface="Georgia"/>
                <a:cs typeface="Georgia"/>
              </a:rPr>
              <a:t>c</a:t>
            </a:r>
            <a:r>
              <a:rPr sz="2025" spc="-172" baseline="6172" dirty="0">
                <a:latin typeface="Georgia"/>
                <a:cs typeface="Georgia"/>
              </a:rPr>
              <a:t>ommun</a:t>
            </a:r>
            <a:r>
              <a:rPr sz="2025" spc="-172" baseline="8230" dirty="0">
                <a:latin typeface="Georgia"/>
                <a:cs typeface="Georgia"/>
              </a:rPr>
              <a:t>ity</a:t>
            </a:r>
            <a:r>
              <a:rPr sz="2025" spc="142" baseline="8230" dirty="0">
                <a:latin typeface="Georgia"/>
                <a:cs typeface="Georgia"/>
              </a:rPr>
              <a:t> </a:t>
            </a:r>
            <a:r>
              <a:rPr sz="2025" spc="-30" baseline="8230" dirty="0">
                <a:latin typeface="Georgia"/>
                <a:cs typeface="Georgia"/>
              </a:rPr>
              <a:t>wi</a:t>
            </a:r>
            <a:r>
              <a:rPr sz="2025" spc="-30" baseline="10288" dirty="0">
                <a:latin typeface="Georgia"/>
                <a:cs typeface="Georgia"/>
              </a:rPr>
              <a:t>th</a:t>
            </a:r>
            <a:endParaRPr sz="2025" baseline="10288">
              <a:latin typeface="Georgia"/>
              <a:cs typeface="Georgia"/>
            </a:endParaRPr>
          </a:p>
        </p:txBody>
      </p:sp>
      <p:sp>
        <p:nvSpPr>
          <p:cNvPr id="16" name="object 16"/>
          <p:cNvSpPr txBox="1"/>
          <p:nvPr/>
        </p:nvSpPr>
        <p:spPr>
          <a:xfrm rot="19920000">
            <a:off x="11549185" y="6080099"/>
            <a:ext cx="3993441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55"/>
              </a:lnSpc>
            </a:pPr>
            <a:r>
              <a:rPr sz="1350" spc="-30" dirty="0">
                <a:latin typeface="Georgia"/>
                <a:cs typeface="Georgia"/>
              </a:rPr>
              <a:t>stud</a:t>
            </a:r>
            <a:r>
              <a:rPr sz="2025" spc="-44" baseline="2057" dirty="0">
                <a:latin typeface="Georgia"/>
                <a:cs typeface="Georgia"/>
              </a:rPr>
              <a:t>ent-</a:t>
            </a:r>
            <a:r>
              <a:rPr sz="2025" baseline="2057" dirty="0">
                <a:latin typeface="Georgia"/>
                <a:cs typeface="Georgia"/>
              </a:rPr>
              <a:t>c</a:t>
            </a:r>
            <a:r>
              <a:rPr sz="2025" baseline="4115" dirty="0">
                <a:latin typeface="Georgia"/>
                <a:cs typeface="Georgia"/>
              </a:rPr>
              <a:t>reated</a:t>
            </a:r>
            <a:r>
              <a:rPr sz="2025" spc="630" baseline="4115" dirty="0">
                <a:latin typeface="Georgia"/>
                <a:cs typeface="Georgia"/>
              </a:rPr>
              <a:t> </a:t>
            </a:r>
            <a:r>
              <a:rPr sz="2025" spc="-75" baseline="6172" dirty="0">
                <a:latin typeface="Georgia"/>
                <a:cs typeface="Georgia"/>
              </a:rPr>
              <a:t>stor</a:t>
            </a:r>
            <a:r>
              <a:rPr sz="2025" spc="-75" baseline="8230" dirty="0">
                <a:latin typeface="Georgia"/>
                <a:cs typeface="Georgia"/>
              </a:rPr>
              <a:t>ybook</a:t>
            </a:r>
            <a:r>
              <a:rPr sz="2025" spc="-75" baseline="10288" dirty="0">
                <a:latin typeface="Georgia"/>
                <a:cs typeface="Georgia"/>
              </a:rPr>
              <a:t>s</a:t>
            </a:r>
            <a:r>
              <a:rPr sz="2025" spc="52" baseline="10288" dirty="0">
                <a:latin typeface="Georgia"/>
                <a:cs typeface="Georgia"/>
              </a:rPr>
              <a:t> </a:t>
            </a:r>
            <a:r>
              <a:rPr sz="2025" spc="-60" baseline="10288" dirty="0">
                <a:latin typeface="Georgia"/>
                <a:cs typeface="Georgia"/>
              </a:rPr>
              <a:t>abou</a:t>
            </a:r>
            <a:r>
              <a:rPr sz="2025" spc="-60" baseline="12345" dirty="0">
                <a:latin typeface="Georgia"/>
                <a:cs typeface="Georgia"/>
              </a:rPr>
              <a:t>t</a:t>
            </a:r>
            <a:r>
              <a:rPr sz="2025" spc="52" baseline="12345" dirty="0">
                <a:latin typeface="Georgia"/>
                <a:cs typeface="Georgia"/>
              </a:rPr>
              <a:t> </a:t>
            </a:r>
            <a:r>
              <a:rPr sz="2025" spc="-44" baseline="12345" dirty="0">
                <a:latin typeface="Georgia"/>
                <a:cs typeface="Georgia"/>
              </a:rPr>
              <a:t>shar</a:t>
            </a:r>
            <a:r>
              <a:rPr sz="2025" spc="-44" baseline="14403" dirty="0">
                <a:latin typeface="Georgia"/>
                <a:cs typeface="Georgia"/>
              </a:rPr>
              <a:t>ed</a:t>
            </a:r>
            <a:r>
              <a:rPr sz="2025" spc="52" baseline="14403" dirty="0">
                <a:latin typeface="Georgia"/>
                <a:cs typeface="Georgia"/>
              </a:rPr>
              <a:t> </a:t>
            </a:r>
            <a:r>
              <a:rPr sz="2025" spc="-15" baseline="14403" dirty="0">
                <a:latin typeface="Georgia"/>
                <a:cs typeface="Georgia"/>
              </a:rPr>
              <a:t>st</a:t>
            </a:r>
            <a:r>
              <a:rPr sz="2025" spc="-15" baseline="16460" dirty="0">
                <a:latin typeface="Georgia"/>
                <a:cs typeface="Georgia"/>
              </a:rPr>
              <a:t>ruggle</a:t>
            </a:r>
            <a:r>
              <a:rPr sz="2025" spc="-15" baseline="18518" dirty="0">
                <a:latin typeface="Georgia"/>
                <a:cs typeface="Georgia"/>
              </a:rPr>
              <a:t>s.</a:t>
            </a:r>
            <a:endParaRPr sz="2025" baseline="18518">
              <a:latin typeface="Georgia"/>
              <a:cs typeface="Georgia"/>
            </a:endParaRPr>
          </a:p>
        </p:txBody>
      </p:sp>
      <p:sp>
        <p:nvSpPr>
          <p:cNvPr id="17" name="object 17"/>
          <p:cNvSpPr txBox="1"/>
          <p:nvPr/>
        </p:nvSpPr>
        <p:spPr>
          <a:xfrm rot="19920000">
            <a:off x="11754274" y="6449978"/>
            <a:ext cx="4017549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50"/>
              </a:lnSpc>
            </a:pPr>
            <a:r>
              <a:rPr sz="2025" spc="630" baseline="-8230" dirty="0">
                <a:latin typeface="Georgia"/>
                <a:cs typeface="Georgia"/>
              </a:rPr>
              <a:t>I</a:t>
            </a:r>
            <a:r>
              <a:rPr sz="2025" spc="135" baseline="-8230" dirty="0">
                <a:latin typeface="Georgia"/>
                <a:cs typeface="Georgia"/>
              </a:rPr>
              <a:t> </a:t>
            </a:r>
            <a:r>
              <a:rPr sz="2025" baseline="-8230" dirty="0">
                <a:latin typeface="Georgia"/>
                <a:cs typeface="Georgia"/>
              </a:rPr>
              <a:t>h</a:t>
            </a:r>
            <a:r>
              <a:rPr sz="2025" baseline="-6172" dirty="0">
                <a:latin typeface="Georgia"/>
                <a:cs typeface="Georgia"/>
              </a:rPr>
              <a:t>ad</a:t>
            </a:r>
            <a:r>
              <a:rPr sz="2025" spc="135" baseline="-6172" dirty="0">
                <a:latin typeface="Georgia"/>
                <a:cs typeface="Georgia"/>
              </a:rPr>
              <a:t> </a:t>
            </a:r>
            <a:r>
              <a:rPr sz="2025" baseline="-6172" dirty="0">
                <a:latin typeface="Georgia"/>
                <a:cs typeface="Georgia"/>
              </a:rPr>
              <a:t>a</a:t>
            </a:r>
            <a:r>
              <a:rPr sz="2025" spc="142" baseline="-6172" dirty="0">
                <a:latin typeface="Georgia"/>
                <a:cs typeface="Georgia"/>
              </a:rPr>
              <a:t> </a:t>
            </a:r>
            <a:r>
              <a:rPr sz="2025" baseline="-6172" dirty="0">
                <a:latin typeface="Georgia"/>
                <a:cs typeface="Georgia"/>
              </a:rPr>
              <a:t>d</a:t>
            </a:r>
            <a:r>
              <a:rPr sz="2025" baseline="-4115" dirty="0">
                <a:latin typeface="Georgia"/>
                <a:cs typeface="Georgia"/>
              </a:rPr>
              <a:t>ifficu</a:t>
            </a:r>
            <a:r>
              <a:rPr sz="2025" baseline="-2057" dirty="0">
                <a:latin typeface="Georgia"/>
                <a:cs typeface="Georgia"/>
              </a:rPr>
              <a:t>lt</a:t>
            </a:r>
            <a:r>
              <a:rPr sz="2025" spc="135" baseline="-2057" dirty="0">
                <a:latin typeface="Georgia"/>
                <a:cs typeface="Georgia"/>
              </a:rPr>
              <a:t> </a:t>
            </a:r>
            <a:r>
              <a:rPr sz="2025" spc="-127" baseline="-2057" dirty="0">
                <a:latin typeface="Georgia"/>
                <a:cs typeface="Georgia"/>
              </a:rPr>
              <a:t>tim</a:t>
            </a:r>
            <a:r>
              <a:rPr sz="1350" spc="-85" dirty="0">
                <a:latin typeface="Georgia"/>
                <a:cs typeface="Georgia"/>
              </a:rPr>
              <a:t>e</a:t>
            </a:r>
            <a:r>
              <a:rPr sz="1350" spc="95" dirty="0">
                <a:latin typeface="Georgia"/>
                <a:cs typeface="Georgia"/>
              </a:rPr>
              <a:t> </a:t>
            </a:r>
            <a:r>
              <a:rPr sz="1350" dirty="0">
                <a:latin typeface="Georgia"/>
                <a:cs typeface="Georgia"/>
              </a:rPr>
              <a:t>at</a:t>
            </a:r>
            <a:r>
              <a:rPr sz="1350" spc="90" dirty="0">
                <a:latin typeface="Georgia"/>
                <a:cs typeface="Georgia"/>
              </a:rPr>
              <a:t> </a:t>
            </a:r>
            <a:r>
              <a:rPr sz="1350" dirty="0">
                <a:latin typeface="Georgia"/>
                <a:cs typeface="Georgia"/>
              </a:rPr>
              <a:t>fi</a:t>
            </a:r>
            <a:r>
              <a:rPr sz="2025" baseline="2057" dirty="0">
                <a:latin typeface="Georgia"/>
                <a:cs typeface="Georgia"/>
              </a:rPr>
              <a:t>rst</a:t>
            </a:r>
            <a:r>
              <a:rPr sz="2025" spc="142" baseline="2057" dirty="0">
                <a:latin typeface="Georgia"/>
                <a:cs typeface="Georgia"/>
              </a:rPr>
              <a:t> </a:t>
            </a:r>
            <a:r>
              <a:rPr sz="2025" spc="-15" baseline="2057" dirty="0">
                <a:latin typeface="Georgia"/>
                <a:cs typeface="Georgia"/>
              </a:rPr>
              <a:t>be</a:t>
            </a:r>
            <a:r>
              <a:rPr sz="2025" spc="-15" baseline="4115" dirty="0">
                <a:latin typeface="Georgia"/>
                <a:cs typeface="Georgia"/>
              </a:rPr>
              <a:t>fore</a:t>
            </a:r>
            <a:r>
              <a:rPr sz="2025" spc="135" baseline="4115" dirty="0">
                <a:latin typeface="Georgia"/>
                <a:cs typeface="Georgia"/>
              </a:rPr>
              <a:t> </a:t>
            </a:r>
            <a:r>
              <a:rPr sz="2025" spc="630" baseline="4115" dirty="0">
                <a:latin typeface="Georgia"/>
                <a:cs typeface="Georgia"/>
              </a:rPr>
              <a:t>I</a:t>
            </a:r>
            <a:r>
              <a:rPr sz="2025" spc="142" baseline="4115" dirty="0">
                <a:latin typeface="Georgia"/>
                <a:cs typeface="Georgia"/>
              </a:rPr>
              <a:t> </a:t>
            </a:r>
            <a:r>
              <a:rPr sz="2025" spc="-60" baseline="6172" dirty="0">
                <a:latin typeface="Georgia"/>
                <a:cs typeface="Georgia"/>
              </a:rPr>
              <a:t>reach</a:t>
            </a:r>
            <a:r>
              <a:rPr sz="2025" spc="-60" baseline="8230" dirty="0">
                <a:latin typeface="Georgia"/>
                <a:cs typeface="Georgia"/>
              </a:rPr>
              <a:t>ed</a:t>
            </a:r>
            <a:r>
              <a:rPr sz="2025" spc="135" baseline="8230" dirty="0">
                <a:latin typeface="Georgia"/>
                <a:cs typeface="Georgia"/>
              </a:rPr>
              <a:t> </a:t>
            </a:r>
            <a:r>
              <a:rPr sz="2025" spc="-37" baseline="8230" dirty="0">
                <a:latin typeface="Georgia"/>
                <a:cs typeface="Georgia"/>
              </a:rPr>
              <a:t>ou</a:t>
            </a:r>
            <a:r>
              <a:rPr sz="2025" spc="-37" baseline="10288" dirty="0">
                <a:latin typeface="Georgia"/>
                <a:cs typeface="Georgia"/>
              </a:rPr>
              <a:t>t</a:t>
            </a:r>
            <a:endParaRPr sz="2025" baseline="10288">
              <a:latin typeface="Georgia"/>
              <a:cs typeface="Georgia"/>
            </a:endParaRPr>
          </a:p>
        </p:txBody>
      </p:sp>
      <p:sp>
        <p:nvSpPr>
          <p:cNvPr id="18" name="object 18"/>
          <p:cNvSpPr txBox="1"/>
          <p:nvPr/>
        </p:nvSpPr>
        <p:spPr>
          <a:xfrm rot="19920000">
            <a:off x="12027052" y="7090250"/>
            <a:ext cx="2905817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25"/>
              </a:lnSpc>
            </a:pPr>
            <a:r>
              <a:rPr sz="1350" dirty="0">
                <a:latin typeface="Georgia"/>
                <a:cs typeface="Georgia"/>
              </a:rPr>
              <a:t>to</a:t>
            </a:r>
            <a:r>
              <a:rPr sz="1350" spc="125" dirty="0">
                <a:latin typeface="Georgia"/>
                <a:cs typeface="Georgia"/>
              </a:rPr>
              <a:t> </a:t>
            </a:r>
            <a:r>
              <a:rPr sz="1350" spc="-35" dirty="0">
                <a:latin typeface="Georgia"/>
                <a:cs typeface="Georgia"/>
              </a:rPr>
              <a:t>o</a:t>
            </a:r>
            <a:r>
              <a:rPr sz="2025" spc="-52" baseline="2057" dirty="0">
                <a:latin typeface="Georgia"/>
                <a:cs typeface="Georgia"/>
              </a:rPr>
              <a:t>thers</a:t>
            </a:r>
            <a:r>
              <a:rPr sz="2025" spc="-52" baseline="4115" dirty="0">
                <a:latin typeface="Georgia"/>
                <a:cs typeface="Georgia"/>
              </a:rPr>
              <a:t>...It</a:t>
            </a:r>
            <a:r>
              <a:rPr sz="2025" spc="195" baseline="4115" dirty="0">
                <a:latin typeface="Georgia"/>
                <a:cs typeface="Georgia"/>
              </a:rPr>
              <a:t> </a:t>
            </a:r>
            <a:r>
              <a:rPr sz="2025" spc="-300" baseline="4115" dirty="0">
                <a:latin typeface="Georgia"/>
                <a:cs typeface="Georgia"/>
              </a:rPr>
              <a:t>wa</a:t>
            </a:r>
            <a:r>
              <a:rPr sz="2025" spc="-300" baseline="6172" dirty="0">
                <a:latin typeface="Georgia"/>
                <a:cs typeface="Georgia"/>
              </a:rPr>
              <a:t>s</a:t>
            </a:r>
            <a:r>
              <a:rPr sz="2025" spc="195" baseline="6172" dirty="0">
                <a:latin typeface="Georgia"/>
                <a:cs typeface="Georgia"/>
              </a:rPr>
              <a:t> </a:t>
            </a:r>
            <a:r>
              <a:rPr sz="2025" baseline="6172" dirty="0">
                <a:latin typeface="Georgia"/>
                <a:cs typeface="Georgia"/>
              </a:rPr>
              <a:t>so</a:t>
            </a:r>
            <a:r>
              <a:rPr sz="2025" spc="195" baseline="6172" dirty="0">
                <a:latin typeface="Georgia"/>
                <a:cs typeface="Georgia"/>
              </a:rPr>
              <a:t> </a:t>
            </a:r>
            <a:r>
              <a:rPr sz="2025" baseline="6172" dirty="0">
                <a:latin typeface="Georgia"/>
                <a:cs typeface="Georgia"/>
              </a:rPr>
              <a:t>h</a:t>
            </a:r>
            <a:r>
              <a:rPr sz="2025" baseline="8230" dirty="0">
                <a:latin typeface="Georgia"/>
                <a:cs typeface="Georgia"/>
              </a:rPr>
              <a:t>elpfu</a:t>
            </a:r>
            <a:r>
              <a:rPr sz="2025" baseline="10288" dirty="0">
                <a:latin typeface="Georgia"/>
                <a:cs typeface="Georgia"/>
              </a:rPr>
              <a:t>l</a:t>
            </a:r>
            <a:r>
              <a:rPr sz="2025" spc="195" baseline="10288" dirty="0">
                <a:latin typeface="Georgia"/>
                <a:cs typeface="Georgia"/>
              </a:rPr>
              <a:t> </a:t>
            </a:r>
            <a:r>
              <a:rPr sz="2025" baseline="10288" dirty="0">
                <a:latin typeface="Georgia"/>
                <a:cs typeface="Georgia"/>
              </a:rPr>
              <a:t>to</a:t>
            </a:r>
            <a:r>
              <a:rPr sz="2025" spc="195" baseline="10288" dirty="0">
                <a:latin typeface="Georgia"/>
                <a:cs typeface="Georgia"/>
              </a:rPr>
              <a:t> </a:t>
            </a:r>
            <a:r>
              <a:rPr sz="2025" spc="-15" baseline="10288" dirty="0">
                <a:latin typeface="Georgia"/>
                <a:cs typeface="Georgia"/>
              </a:rPr>
              <a:t>sh</a:t>
            </a:r>
            <a:r>
              <a:rPr sz="2025" spc="-15" baseline="12345" dirty="0">
                <a:latin typeface="Georgia"/>
                <a:cs typeface="Georgia"/>
              </a:rPr>
              <a:t>are...</a:t>
            </a:r>
            <a:endParaRPr sz="2025" baseline="12345">
              <a:latin typeface="Georgia"/>
              <a:cs typeface="Georgia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Storybook</a:t>
            </a:r>
            <a:r>
              <a:rPr spc="-585" dirty="0"/>
              <a:t> </a:t>
            </a:r>
            <a:r>
              <a:rPr spc="-10" dirty="0"/>
              <a:t>Workshops</a:t>
            </a:r>
          </a:p>
        </p:txBody>
      </p:sp>
      <p:pic>
        <p:nvPicPr>
          <p:cNvPr id="20" name="object 2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348223" y="3891848"/>
            <a:ext cx="180975" cy="180974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348223" y="5034848"/>
            <a:ext cx="180975" cy="180974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348223" y="6177848"/>
            <a:ext cx="180975" cy="180974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348223" y="7320848"/>
            <a:ext cx="180975" cy="180974"/>
          </a:xfrm>
          <a:prstGeom prst="rect">
            <a:avLst/>
          </a:prstGeom>
        </p:spPr>
      </p:pic>
      <p:sp>
        <p:nvSpPr>
          <p:cNvPr id="24" name="object 24"/>
          <p:cNvSpPr txBox="1"/>
          <p:nvPr/>
        </p:nvSpPr>
        <p:spPr>
          <a:xfrm>
            <a:off x="1764148" y="3574348"/>
            <a:ext cx="7998459" cy="414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spc="60" dirty="0">
                <a:solidFill>
                  <a:srgbClr val="FFFFFF"/>
                </a:solidFill>
                <a:latin typeface="Tahoma"/>
                <a:cs typeface="Tahoma"/>
              </a:rPr>
              <a:t>PhD</a:t>
            </a:r>
            <a:r>
              <a:rPr sz="4500" spc="-4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500" spc="-35" dirty="0">
                <a:solidFill>
                  <a:srgbClr val="FFFFFF"/>
                </a:solidFill>
                <a:latin typeface="Tahoma"/>
                <a:cs typeface="Tahoma"/>
              </a:rPr>
              <a:t>students</a:t>
            </a:r>
            <a:r>
              <a:rPr sz="4500" spc="-4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500" spc="-50" dirty="0">
                <a:solidFill>
                  <a:srgbClr val="FFFFFF"/>
                </a:solidFill>
                <a:latin typeface="Tahoma"/>
                <a:cs typeface="Tahoma"/>
              </a:rPr>
              <a:t>within</a:t>
            </a:r>
            <a:r>
              <a:rPr sz="4500" spc="-4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500" spc="70" dirty="0">
                <a:solidFill>
                  <a:srgbClr val="FFFFFF"/>
                </a:solidFill>
                <a:latin typeface="Tahoma"/>
                <a:cs typeface="Tahoma"/>
              </a:rPr>
              <a:t>Schools</a:t>
            </a:r>
            <a:endParaRPr sz="45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600"/>
              </a:spcBef>
            </a:pPr>
            <a:r>
              <a:rPr sz="4500" spc="65" dirty="0">
                <a:solidFill>
                  <a:srgbClr val="FFFFFF"/>
                </a:solidFill>
                <a:latin typeface="Tahoma"/>
                <a:cs typeface="Tahoma"/>
              </a:rPr>
              <a:t>Psych</a:t>
            </a:r>
            <a:r>
              <a:rPr sz="4500" spc="-459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500" spc="-130" dirty="0">
                <a:solidFill>
                  <a:srgbClr val="FFFFFF"/>
                </a:solidFill>
                <a:latin typeface="Tahoma"/>
                <a:cs typeface="Tahoma"/>
              </a:rPr>
              <a:t>&amp;</a:t>
            </a:r>
            <a:r>
              <a:rPr sz="4500" spc="-459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500" spc="-85" dirty="0">
                <a:solidFill>
                  <a:srgbClr val="FFFFFF"/>
                </a:solidFill>
                <a:latin typeface="Tahoma"/>
                <a:cs typeface="Tahoma"/>
              </a:rPr>
              <a:t>Neuro,</a:t>
            </a:r>
            <a:r>
              <a:rPr sz="4500" spc="-459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500" spc="-130" dirty="0">
                <a:solidFill>
                  <a:srgbClr val="FFFFFF"/>
                </a:solidFill>
                <a:latin typeface="Tahoma"/>
                <a:cs typeface="Tahoma"/>
              </a:rPr>
              <a:t>Art</a:t>
            </a:r>
            <a:r>
              <a:rPr sz="4500" spc="-459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500" spc="-120" dirty="0">
                <a:solidFill>
                  <a:srgbClr val="FFFFFF"/>
                </a:solidFill>
                <a:latin typeface="Tahoma"/>
                <a:cs typeface="Tahoma"/>
              </a:rPr>
              <a:t>History,</a:t>
            </a:r>
            <a:r>
              <a:rPr sz="4500" spc="-459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500" spc="50" dirty="0">
                <a:solidFill>
                  <a:srgbClr val="FFFFFF"/>
                </a:solidFill>
                <a:latin typeface="Tahoma"/>
                <a:cs typeface="Tahoma"/>
              </a:rPr>
              <a:t>and</a:t>
            </a:r>
            <a:r>
              <a:rPr sz="4500" spc="-459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500" spc="95" dirty="0">
                <a:solidFill>
                  <a:srgbClr val="FFFFFF"/>
                </a:solidFill>
                <a:latin typeface="Tahoma"/>
                <a:cs typeface="Tahoma"/>
              </a:rPr>
              <a:t>?</a:t>
            </a:r>
            <a:endParaRPr sz="45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600"/>
              </a:spcBef>
            </a:pPr>
            <a:r>
              <a:rPr sz="4500" spc="-120" dirty="0">
                <a:solidFill>
                  <a:srgbClr val="FFFFFF"/>
                </a:solidFill>
                <a:latin typeface="Tahoma"/>
                <a:cs typeface="Tahoma"/>
              </a:rPr>
              <a:t>prompts</a:t>
            </a:r>
            <a:r>
              <a:rPr sz="4500" spc="-5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500" spc="-160" dirty="0">
                <a:solidFill>
                  <a:srgbClr val="FFFFFF"/>
                </a:solidFill>
                <a:latin typeface="Tahoma"/>
                <a:cs typeface="Tahoma"/>
              </a:rPr>
              <a:t>&amp;</a:t>
            </a:r>
            <a:r>
              <a:rPr sz="4500" spc="-509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500" spc="-30" dirty="0">
                <a:solidFill>
                  <a:srgbClr val="FFFFFF"/>
                </a:solidFill>
                <a:latin typeface="Tahoma"/>
                <a:cs typeface="Tahoma"/>
              </a:rPr>
              <a:t>activities</a:t>
            </a:r>
            <a:endParaRPr sz="45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600"/>
              </a:spcBef>
            </a:pPr>
            <a:r>
              <a:rPr sz="4500" dirty="0">
                <a:solidFill>
                  <a:srgbClr val="FFFFFF"/>
                </a:solidFill>
                <a:latin typeface="Tahoma"/>
                <a:cs typeface="Tahoma"/>
              </a:rPr>
              <a:t>physical</a:t>
            </a:r>
            <a:r>
              <a:rPr sz="4500" spc="-2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500" spc="60" dirty="0">
                <a:solidFill>
                  <a:srgbClr val="FFFFFF"/>
                </a:solidFill>
                <a:latin typeface="Tahoma"/>
                <a:cs typeface="Tahoma"/>
              </a:rPr>
              <a:t>books</a:t>
            </a:r>
            <a:endParaRPr sz="45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245809" y="6408279"/>
            <a:ext cx="3856990" cy="3879215"/>
            <a:chOff x="8245809" y="6408279"/>
            <a:chExt cx="3856990" cy="38792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047570" y="6486801"/>
              <a:ext cx="2047750" cy="239997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00321" y="7538947"/>
              <a:ext cx="1506211" cy="1610113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9143810" y="879"/>
            <a:ext cx="9142730" cy="10286365"/>
            <a:chOff x="9143810" y="879"/>
            <a:chExt cx="9142730" cy="10286365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434501" y="739235"/>
              <a:ext cx="7021795" cy="382642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435947" y="3606043"/>
              <a:ext cx="6024380" cy="565397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440984" y="2079172"/>
              <a:ext cx="3069441" cy="119373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4223737" y="2218266"/>
              <a:ext cx="3723640" cy="2778125"/>
            </a:xfrm>
            <a:custGeom>
              <a:avLst/>
              <a:gdLst/>
              <a:ahLst/>
              <a:cxnLst/>
              <a:rect l="l" t="t" r="r" b="b"/>
              <a:pathLst>
                <a:path w="3723640" h="2778125">
                  <a:moveTo>
                    <a:pt x="326181" y="2777675"/>
                  </a:moveTo>
                  <a:lnTo>
                    <a:pt x="0" y="482844"/>
                  </a:lnTo>
                  <a:lnTo>
                    <a:pt x="3397037" y="0"/>
                  </a:lnTo>
                  <a:lnTo>
                    <a:pt x="3723217" y="2294830"/>
                  </a:lnTo>
                  <a:lnTo>
                    <a:pt x="326181" y="2777675"/>
                  </a:lnTo>
                  <a:close/>
                </a:path>
              </a:pathLst>
            </a:custGeom>
            <a:solidFill>
              <a:srgbClr val="F9E7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401536" y="2351348"/>
              <a:ext cx="3395579" cy="252028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444053" y="5723293"/>
              <a:ext cx="6842163" cy="456370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143810" y="879"/>
              <a:ext cx="7656950" cy="3787603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 rot="19920000">
            <a:off x="11394708" y="5912284"/>
            <a:ext cx="3120728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0"/>
              </a:lnSpc>
            </a:pPr>
            <a:r>
              <a:rPr sz="2025" baseline="-4115" dirty="0">
                <a:latin typeface="Georgia"/>
                <a:cs typeface="Georgia"/>
              </a:rPr>
              <a:t>Fo</a:t>
            </a:r>
            <a:r>
              <a:rPr sz="2025" baseline="-2057" dirty="0">
                <a:latin typeface="Georgia"/>
                <a:cs typeface="Georgia"/>
              </a:rPr>
              <a:t>sterin</a:t>
            </a:r>
            <a:r>
              <a:rPr sz="1350" dirty="0">
                <a:latin typeface="Georgia"/>
                <a:cs typeface="Georgia"/>
              </a:rPr>
              <a:t>g</a:t>
            </a:r>
            <a:r>
              <a:rPr sz="1350" spc="90" dirty="0">
                <a:latin typeface="Georgia"/>
                <a:cs typeface="Georgia"/>
              </a:rPr>
              <a:t> </a:t>
            </a:r>
            <a:r>
              <a:rPr sz="1350" spc="-35" dirty="0">
                <a:latin typeface="Georgia"/>
                <a:cs typeface="Georgia"/>
              </a:rPr>
              <a:t>resil</a:t>
            </a:r>
            <a:r>
              <a:rPr sz="2025" spc="-52" baseline="2057" dirty="0">
                <a:latin typeface="Georgia"/>
                <a:cs typeface="Georgia"/>
              </a:rPr>
              <a:t>ience</a:t>
            </a:r>
            <a:r>
              <a:rPr sz="2025" spc="142" baseline="2057" dirty="0">
                <a:latin typeface="Georgia"/>
                <a:cs typeface="Georgia"/>
              </a:rPr>
              <a:t> </a:t>
            </a:r>
            <a:r>
              <a:rPr sz="2025" baseline="4115" dirty="0">
                <a:latin typeface="Georgia"/>
                <a:cs typeface="Georgia"/>
              </a:rPr>
              <a:t>and</a:t>
            </a:r>
            <a:r>
              <a:rPr sz="2025" spc="142" baseline="4115" dirty="0">
                <a:latin typeface="Georgia"/>
                <a:cs typeface="Georgia"/>
              </a:rPr>
              <a:t> </a:t>
            </a:r>
            <a:r>
              <a:rPr sz="2025" spc="-172" baseline="4115" dirty="0">
                <a:latin typeface="Georgia"/>
                <a:cs typeface="Georgia"/>
              </a:rPr>
              <a:t>c</a:t>
            </a:r>
            <a:r>
              <a:rPr sz="2025" spc="-172" baseline="6172" dirty="0">
                <a:latin typeface="Georgia"/>
                <a:cs typeface="Georgia"/>
              </a:rPr>
              <a:t>ommun</a:t>
            </a:r>
            <a:r>
              <a:rPr sz="2025" spc="-172" baseline="8230" dirty="0">
                <a:latin typeface="Georgia"/>
                <a:cs typeface="Georgia"/>
              </a:rPr>
              <a:t>ity</a:t>
            </a:r>
            <a:r>
              <a:rPr sz="2025" spc="142" baseline="8230" dirty="0">
                <a:latin typeface="Georgia"/>
                <a:cs typeface="Georgia"/>
              </a:rPr>
              <a:t> </a:t>
            </a:r>
            <a:r>
              <a:rPr sz="2025" spc="-30" baseline="8230" dirty="0">
                <a:latin typeface="Georgia"/>
                <a:cs typeface="Georgia"/>
              </a:rPr>
              <a:t>wi</a:t>
            </a:r>
            <a:r>
              <a:rPr sz="2025" spc="-30" baseline="10288" dirty="0">
                <a:latin typeface="Georgia"/>
                <a:cs typeface="Georgia"/>
              </a:rPr>
              <a:t>th</a:t>
            </a:r>
            <a:endParaRPr sz="2025" baseline="10288">
              <a:latin typeface="Georgia"/>
              <a:cs typeface="Georgia"/>
            </a:endParaRPr>
          </a:p>
        </p:txBody>
      </p:sp>
      <p:sp>
        <p:nvSpPr>
          <p:cNvPr id="14" name="object 14"/>
          <p:cNvSpPr txBox="1"/>
          <p:nvPr/>
        </p:nvSpPr>
        <p:spPr>
          <a:xfrm rot="19920000">
            <a:off x="11549185" y="6080100"/>
            <a:ext cx="3993441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55"/>
              </a:lnSpc>
            </a:pPr>
            <a:r>
              <a:rPr sz="1350" spc="-30" dirty="0">
                <a:latin typeface="Georgia"/>
                <a:cs typeface="Georgia"/>
              </a:rPr>
              <a:t>stud</a:t>
            </a:r>
            <a:r>
              <a:rPr sz="2025" spc="-44" baseline="2057" dirty="0">
                <a:latin typeface="Georgia"/>
                <a:cs typeface="Georgia"/>
              </a:rPr>
              <a:t>ent-</a:t>
            </a:r>
            <a:r>
              <a:rPr sz="2025" baseline="2057" dirty="0">
                <a:latin typeface="Georgia"/>
                <a:cs typeface="Georgia"/>
              </a:rPr>
              <a:t>c</a:t>
            </a:r>
            <a:r>
              <a:rPr sz="2025" baseline="4115" dirty="0">
                <a:latin typeface="Georgia"/>
                <a:cs typeface="Georgia"/>
              </a:rPr>
              <a:t>reated</a:t>
            </a:r>
            <a:r>
              <a:rPr sz="2025" spc="630" baseline="4115" dirty="0">
                <a:latin typeface="Georgia"/>
                <a:cs typeface="Georgia"/>
              </a:rPr>
              <a:t> </a:t>
            </a:r>
            <a:r>
              <a:rPr sz="2025" spc="-75" baseline="6172" dirty="0">
                <a:latin typeface="Georgia"/>
                <a:cs typeface="Georgia"/>
              </a:rPr>
              <a:t>stor</a:t>
            </a:r>
            <a:r>
              <a:rPr sz="2025" spc="-75" baseline="8230" dirty="0">
                <a:latin typeface="Georgia"/>
                <a:cs typeface="Georgia"/>
              </a:rPr>
              <a:t>ybook</a:t>
            </a:r>
            <a:r>
              <a:rPr sz="2025" spc="-75" baseline="10288" dirty="0">
                <a:latin typeface="Georgia"/>
                <a:cs typeface="Georgia"/>
              </a:rPr>
              <a:t>s</a:t>
            </a:r>
            <a:r>
              <a:rPr sz="2025" spc="52" baseline="10288" dirty="0">
                <a:latin typeface="Georgia"/>
                <a:cs typeface="Georgia"/>
              </a:rPr>
              <a:t> </a:t>
            </a:r>
            <a:r>
              <a:rPr sz="2025" spc="-60" baseline="10288" dirty="0">
                <a:latin typeface="Georgia"/>
                <a:cs typeface="Georgia"/>
              </a:rPr>
              <a:t>abou</a:t>
            </a:r>
            <a:r>
              <a:rPr sz="2025" spc="-60" baseline="12345" dirty="0">
                <a:latin typeface="Georgia"/>
                <a:cs typeface="Georgia"/>
              </a:rPr>
              <a:t>t</a:t>
            </a:r>
            <a:r>
              <a:rPr sz="2025" spc="52" baseline="12345" dirty="0">
                <a:latin typeface="Georgia"/>
                <a:cs typeface="Georgia"/>
              </a:rPr>
              <a:t> </a:t>
            </a:r>
            <a:r>
              <a:rPr sz="2025" spc="-44" baseline="12345" dirty="0">
                <a:latin typeface="Georgia"/>
                <a:cs typeface="Georgia"/>
              </a:rPr>
              <a:t>shar</a:t>
            </a:r>
            <a:r>
              <a:rPr sz="2025" spc="-44" baseline="14403" dirty="0">
                <a:latin typeface="Georgia"/>
                <a:cs typeface="Georgia"/>
              </a:rPr>
              <a:t>ed</a:t>
            </a:r>
            <a:r>
              <a:rPr sz="2025" spc="52" baseline="14403" dirty="0">
                <a:latin typeface="Georgia"/>
                <a:cs typeface="Georgia"/>
              </a:rPr>
              <a:t> </a:t>
            </a:r>
            <a:r>
              <a:rPr sz="2025" spc="-15" baseline="14403" dirty="0">
                <a:latin typeface="Georgia"/>
                <a:cs typeface="Georgia"/>
              </a:rPr>
              <a:t>st</a:t>
            </a:r>
            <a:r>
              <a:rPr sz="2025" spc="-15" baseline="16460" dirty="0">
                <a:latin typeface="Georgia"/>
                <a:cs typeface="Georgia"/>
              </a:rPr>
              <a:t>ruggle</a:t>
            </a:r>
            <a:r>
              <a:rPr sz="2025" spc="-15" baseline="18518" dirty="0">
                <a:latin typeface="Georgia"/>
                <a:cs typeface="Georgia"/>
              </a:rPr>
              <a:t>s.</a:t>
            </a:r>
            <a:endParaRPr sz="2025" baseline="18518">
              <a:latin typeface="Georgia"/>
              <a:cs typeface="Georgia"/>
            </a:endParaRPr>
          </a:p>
        </p:txBody>
      </p:sp>
      <p:sp>
        <p:nvSpPr>
          <p:cNvPr id="15" name="object 15"/>
          <p:cNvSpPr txBox="1"/>
          <p:nvPr/>
        </p:nvSpPr>
        <p:spPr>
          <a:xfrm rot="19920000">
            <a:off x="11754274" y="6449979"/>
            <a:ext cx="4017549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50"/>
              </a:lnSpc>
            </a:pPr>
            <a:r>
              <a:rPr sz="2025" spc="630" baseline="-8230" dirty="0">
                <a:latin typeface="Georgia"/>
                <a:cs typeface="Georgia"/>
              </a:rPr>
              <a:t>I</a:t>
            </a:r>
            <a:r>
              <a:rPr sz="2025" spc="135" baseline="-8230" dirty="0">
                <a:latin typeface="Georgia"/>
                <a:cs typeface="Georgia"/>
              </a:rPr>
              <a:t> </a:t>
            </a:r>
            <a:r>
              <a:rPr sz="2025" baseline="-8230" dirty="0">
                <a:latin typeface="Georgia"/>
                <a:cs typeface="Georgia"/>
              </a:rPr>
              <a:t>h</a:t>
            </a:r>
            <a:r>
              <a:rPr sz="2025" baseline="-6172" dirty="0">
                <a:latin typeface="Georgia"/>
                <a:cs typeface="Georgia"/>
              </a:rPr>
              <a:t>ad</a:t>
            </a:r>
            <a:r>
              <a:rPr sz="2025" spc="135" baseline="-6172" dirty="0">
                <a:latin typeface="Georgia"/>
                <a:cs typeface="Georgia"/>
              </a:rPr>
              <a:t> </a:t>
            </a:r>
            <a:r>
              <a:rPr sz="2025" baseline="-6172" dirty="0">
                <a:latin typeface="Georgia"/>
                <a:cs typeface="Georgia"/>
              </a:rPr>
              <a:t>a</a:t>
            </a:r>
            <a:r>
              <a:rPr sz="2025" spc="142" baseline="-6172" dirty="0">
                <a:latin typeface="Georgia"/>
                <a:cs typeface="Georgia"/>
              </a:rPr>
              <a:t> </a:t>
            </a:r>
            <a:r>
              <a:rPr sz="2025" baseline="-6172" dirty="0">
                <a:latin typeface="Georgia"/>
                <a:cs typeface="Georgia"/>
              </a:rPr>
              <a:t>d</a:t>
            </a:r>
            <a:r>
              <a:rPr sz="2025" baseline="-4115" dirty="0">
                <a:latin typeface="Georgia"/>
                <a:cs typeface="Georgia"/>
              </a:rPr>
              <a:t>ifficu</a:t>
            </a:r>
            <a:r>
              <a:rPr sz="2025" baseline="-2057" dirty="0">
                <a:latin typeface="Georgia"/>
                <a:cs typeface="Georgia"/>
              </a:rPr>
              <a:t>lt</a:t>
            </a:r>
            <a:r>
              <a:rPr sz="2025" spc="135" baseline="-2057" dirty="0">
                <a:latin typeface="Georgia"/>
                <a:cs typeface="Georgia"/>
              </a:rPr>
              <a:t> </a:t>
            </a:r>
            <a:r>
              <a:rPr sz="2025" spc="-127" baseline="-2057" dirty="0">
                <a:latin typeface="Georgia"/>
                <a:cs typeface="Georgia"/>
              </a:rPr>
              <a:t>tim</a:t>
            </a:r>
            <a:r>
              <a:rPr sz="1350" spc="-85" dirty="0">
                <a:latin typeface="Georgia"/>
                <a:cs typeface="Georgia"/>
              </a:rPr>
              <a:t>e</a:t>
            </a:r>
            <a:r>
              <a:rPr sz="1350" spc="95" dirty="0">
                <a:latin typeface="Georgia"/>
                <a:cs typeface="Georgia"/>
              </a:rPr>
              <a:t> </a:t>
            </a:r>
            <a:r>
              <a:rPr sz="1350" dirty="0">
                <a:latin typeface="Georgia"/>
                <a:cs typeface="Georgia"/>
              </a:rPr>
              <a:t>at</a:t>
            </a:r>
            <a:r>
              <a:rPr sz="1350" spc="90" dirty="0">
                <a:latin typeface="Georgia"/>
                <a:cs typeface="Georgia"/>
              </a:rPr>
              <a:t> </a:t>
            </a:r>
            <a:r>
              <a:rPr sz="1350" dirty="0">
                <a:latin typeface="Georgia"/>
                <a:cs typeface="Georgia"/>
              </a:rPr>
              <a:t>fi</a:t>
            </a:r>
            <a:r>
              <a:rPr sz="2025" baseline="2057" dirty="0">
                <a:latin typeface="Georgia"/>
                <a:cs typeface="Georgia"/>
              </a:rPr>
              <a:t>rst</a:t>
            </a:r>
            <a:r>
              <a:rPr sz="2025" spc="142" baseline="2057" dirty="0">
                <a:latin typeface="Georgia"/>
                <a:cs typeface="Georgia"/>
              </a:rPr>
              <a:t> </a:t>
            </a:r>
            <a:r>
              <a:rPr sz="2025" spc="-15" baseline="2057" dirty="0">
                <a:latin typeface="Georgia"/>
                <a:cs typeface="Georgia"/>
              </a:rPr>
              <a:t>be</a:t>
            </a:r>
            <a:r>
              <a:rPr sz="2025" spc="-15" baseline="4115" dirty="0">
                <a:latin typeface="Georgia"/>
                <a:cs typeface="Georgia"/>
              </a:rPr>
              <a:t>fore</a:t>
            </a:r>
            <a:r>
              <a:rPr sz="2025" spc="135" baseline="4115" dirty="0">
                <a:latin typeface="Georgia"/>
                <a:cs typeface="Georgia"/>
              </a:rPr>
              <a:t> </a:t>
            </a:r>
            <a:r>
              <a:rPr sz="2025" spc="630" baseline="4115" dirty="0">
                <a:latin typeface="Georgia"/>
                <a:cs typeface="Georgia"/>
              </a:rPr>
              <a:t>I</a:t>
            </a:r>
            <a:r>
              <a:rPr sz="2025" spc="142" baseline="4115" dirty="0">
                <a:latin typeface="Georgia"/>
                <a:cs typeface="Georgia"/>
              </a:rPr>
              <a:t> </a:t>
            </a:r>
            <a:r>
              <a:rPr sz="2025" spc="-60" baseline="6172" dirty="0">
                <a:latin typeface="Georgia"/>
                <a:cs typeface="Georgia"/>
              </a:rPr>
              <a:t>reach</a:t>
            </a:r>
            <a:r>
              <a:rPr sz="2025" spc="-60" baseline="8230" dirty="0">
                <a:latin typeface="Georgia"/>
                <a:cs typeface="Georgia"/>
              </a:rPr>
              <a:t>ed</a:t>
            </a:r>
            <a:r>
              <a:rPr sz="2025" spc="135" baseline="8230" dirty="0">
                <a:latin typeface="Georgia"/>
                <a:cs typeface="Georgia"/>
              </a:rPr>
              <a:t> </a:t>
            </a:r>
            <a:r>
              <a:rPr sz="2025" spc="-37" baseline="8230" dirty="0">
                <a:latin typeface="Georgia"/>
                <a:cs typeface="Georgia"/>
              </a:rPr>
              <a:t>ou</a:t>
            </a:r>
            <a:r>
              <a:rPr sz="2025" spc="-37" baseline="10288" dirty="0">
                <a:latin typeface="Georgia"/>
                <a:cs typeface="Georgia"/>
              </a:rPr>
              <a:t>t</a:t>
            </a:r>
            <a:endParaRPr sz="2025" baseline="10288">
              <a:latin typeface="Georgia"/>
              <a:cs typeface="Georgia"/>
            </a:endParaRPr>
          </a:p>
        </p:txBody>
      </p:sp>
      <p:sp>
        <p:nvSpPr>
          <p:cNvPr id="16" name="object 16"/>
          <p:cNvSpPr txBox="1"/>
          <p:nvPr/>
        </p:nvSpPr>
        <p:spPr>
          <a:xfrm rot="19920000">
            <a:off x="12027052" y="7090251"/>
            <a:ext cx="2905817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25"/>
              </a:lnSpc>
            </a:pPr>
            <a:r>
              <a:rPr sz="1350" dirty="0">
                <a:latin typeface="Georgia"/>
                <a:cs typeface="Georgia"/>
              </a:rPr>
              <a:t>to</a:t>
            </a:r>
            <a:r>
              <a:rPr sz="1350" spc="125" dirty="0">
                <a:latin typeface="Georgia"/>
                <a:cs typeface="Georgia"/>
              </a:rPr>
              <a:t> </a:t>
            </a:r>
            <a:r>
              <a:rPr sz="1350" spc="-35" dirty="0">
                <a:latin typeface="Georgia"/>
                <a:cs typeface="Georgia"/>
              </a:rPr>
              <a:t>o</a:t>
            </a:r>
            <a:r>
              <a:rPr sz="2025" spc="-52" baseline="2057" dirty="0">
                <a:latin typeface="Georgia"/>
                <a:cs typeface="Georgia"/>
              </a:rPr>
              <a:t>thers</a:t>
            </a:r>
            <a:r>
              <a:rPr sz="2025" spc="-52" baseline="4115" dirty="0">
                <a:latin typeface="Georgia"/>
                <a:cs typeface="Georgia"/>
              </a:rPr>
              <a:t>...It</a:t>
            </a:r>
            <a:r>
              <a:rPr sz="2025" spc="195" baseline="4115" dirty="0">
                <a:latin typeface="Georgia"/>
                <a:cs typeface="Georgia"/>
              </a:rPr>
              <a:t> </a:t>
            </a:r>
            <a:r>
              <a:rPr sz="2025" spc="-300" baseline="4115" dirty="0">
                <a:latin typeface="Georgia"/>
                <a:cs typeface="Georgia"/>
              </a:rPr>
              <a:t>wa</a:t>
            </a:r>
            <a:r>
              <a:rPr sz="2025" spc="-300" baseline="6172" dirty="0">
                <a:latin typeface="Georgia"/>
                <a:cs typeface="Georgia"/>
              </a:rPr>
              <a:t>s</a:t>
            </a:r>
            <a:r>
              <a:rPr sz="2025" spc="195" baseline="6172" dirty="0">
                <a:latin typeface="Georgia"/>
                <a:cs typeface="Georgia"/>
              </a:rPr>
              <a:t> </a:t>
            </a:r>
            <a:r>
              <a:rPr sz="2025" baseline="6172" dirty="0">
                <a:latin typeface="Georgia"/>
                <a:cs typeface="Georgia"/>
              </a:rPr>
              <a:t>so</a:t>
            </a:r>
            <a:r>
              <a:rPr sz="2025" spc="195" baseline="6172" dirty="0">
                <a:latin typeface="Georgia"/>
                <a:cs typeface="Georgia"/>
              </a:rPr>
              <a:t> </a:t>
            </a:r>
            <a:r>
              <a:rPr sz="2025" baseline="6172" dirty="0">
                <a:latin typeface="Georgia"/>
                <a:cs typeface="Georgia"/>
              </a:rPr>
              <a:t>h</a:t>
            </a:r>
            <a:r>
              <a:rPr sz="2025" baseline="8230" dirty="0">
                <a:latin typeface="Georgia"/>
                <a:cs typeface="Georgia"/>
              </a:rPr>
              <a:t>elpfu</a:t>
            </a:r>
            <a:r>
              <a:rPr sz="2025" baseline="10288" dirty="0">
                <a:latin typeface="Georgia"/>
                <a:cs typeface="Georgia"/>
              </a:rPr>
              <a:t>l</a:t>
            </a:r>
            <a:r>
              <a:rPr sz="2025" spc="195" baseline="10288" dirty="0">
                <a:latin typeface="Georgia"/>
                <a:cs typeface="Georgia"/>
              </a:rPr>
              <a:t> </a:t>
            </a:r>
            <a:r>
              <a:rPr sz="2025" baseline="10288" dirty="0">
                <a:latin typeface="Georgia"/>
                <a:cs typeface="Georgia"/>
              </a:rPr>
              <a:t>to</a:t>
            </a:r>
            <a:r>
              <a:rPr sz="2025" spc="195" baseline="10288" dirty="0">
                <a:latin typeface="Georgia"/>
                <a:cs typeface="Georgia"/>
              </a:rPr>
              <a:t> </a:t>
            </a:r>
            <a:r>
              <a:rPr sz="2025" spc="-15" baseline="10288" dirty="0">
                <a:latin typeface="Georgia"/>
                <a:cs typeface="Georgia"/>
              </a:rPr>
              <a:t>sh</a:t>
            </a:r>
            <a:r>
              <a:rPr sz="2025" spc="-15" baseline="12345" dirty="0">
                <a:latin typeface="Georgia"/>
                <a:cs typeface="Georgia"/>
              </a:rPr>
              <a:t>are...</a:t>
            </a:r>
            <a:endParaRPr sz="2025" baseline="12345">
              <a:latin typeface="Georgia"/>
              <a:cs typeface="Georgia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Storybook</a:t>
            </a:r>
            <a:r>
              <a:rPr spc="-585" dirty="0"/>
              <a:t> </a:t>
            </a:r>
            <a:r>
              <a:rPr spc="-10" dirty="0"/>
              <a:t>Workshops</a:t>
            </a:r>
          </a:p>
        </p:txBody>
      </p:sp>
      <p:pic>
        <p:nvPicPr>
          <p:cNvPr id="18" name="object 1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348223" y="3891849"/>
            <a:ext cx="180975" cy="180974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348223" y="5034849"/>
            <a:ext cx="180975" cy="180974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348223" y="6177849"/>
            <a:ext cx="180975" cy="180974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348223" y="7320849"/>
            <a:ext cx="180975" cy="180974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348223" y="8463849"/>
            <a:ext cx="180975" cy="180974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1764148" y="3574349"/>
            <a:ext cx="7998459" cy="5283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spc="60" dirty="0">
                <a:solidFill>
                  <a:srgbClr val="FFFFFF"/>
                </a:solidFill>
                <a:latin typeface="Tahoma"/>
                <a:cs typeface="Tahoma"/>
              </a:rPr>
              <a:t>PhD</a:t>
            </a:r>
            <a:r>
              <a:rPr sz="4500" spc="-4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500" spc="-35" dirty="0">
                <a:solidFill>
                  <a:srgbClr val="FFFFFF"/>
                </a:solidFill>
                <a:latin typeface="Tahoma"/>
                <a:cs typeface="Tahoma"/>
              </a:rPr>
              <a:t>students</a:t>
            </a:r>
            <a:r>
              <a:rPr sz="4500" spc="-4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500" spc="-50" dirty="0">
                <a:solidFill>
                  <a:srgbClr val="FFFFFF"/>
                </a:solidFill>
                <a:latin typeface="Tahoma"/>
                <a:cs typeface="Tahoma"/>
              </a:rPr>
              <a:t>within</a:t>
            </a:r>
            <a:r>
              <a:rPr sz="4500" spc="-4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500" spc="70" dirty="0">
                <a:solidFill>
                  <a:srgbClr val="FFFFFF"/>
                </a:solidFill>
                <a:latin typeface="Tahoma"/>
                <a:cs typeface="Tahoma"/>
              </a:rPr>
              <a:t>Schools</a:t>
            </a:r>
            <a:endParaRPr sz="45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600"/>
              </a:spcBef>
            </a:pPr>
            <a:r>
              <a:rPr sz="4500" spc="65" dirty="0">
                <a:solidFill>
                  <a:srgbClr val="FFFFFF"/>
                </a:solidFill>
                <a:latin typeface="Tahoma"/>
                <a:cs typeface="Tahoma"/>
              </a:rPr>
              <a:t>Psych</a:t>
            </a:r>
            <a:r>
              <a:rPr sz="4500" spc="-459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500" spc="-130" dirty="0">
                <a:solidFill>
                  <a:srgbClr val="FFFFFF"/>
                </a:solidFill>
                <a:latin typeface="Tahoma"/>
                <a:cs typeface="Tahoma"/>
              </a:rPr>
              <a:t>&amp;</a:t>
            </a:r>
            <a:r>
              <a:rPr sz="4500" spc="-459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500" spc="-85" dirty="0">
                <a:solidFill>
                  <a:srgbClr val="FFFFFF"/>
                </a:solidFill>
                <a:latin typeface="Tahoma"/>
                <a:cs typeface="Tahoma"/>
              </a:rPr>
              <a:t>Neuro,</a:t>
            </a:r>
            <a:r>
              <a:rPr sz="4500" spc="-459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500" spc="-130" dirty="0">
                <a:solidFill>
                  <a:srgbClr val="FFFFFF"/>
                </a:solidFill>
                <a:latin typeface="Tahoma"/>
                <a:cs typeface="Tahoma"/>
              </a:rPr>
              <a:t>Art</a:t>
            </a:r>
            <a:r>
              <a:rPr sz="4500" spc="-459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500" spc="-120" dirty="0">
                <a:solidFill>
                  <a:srgbClr val="FFFFFF"/>
                </a:solidFill>
                <a:latin typeface="Tahoma"/>
                <a:cs typeface="Tahoma"/>
              </a:rPr>
              <a:t>History,</a:t>
            </a:r>
            <a:r>
              <a:rPr sz="4500" spc="-459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500" spc="50" dirty="0">
                <a:solidFill>
                  <a:srgbClr val="FFFFFF"/>
                </a:solidFill>
                <a:latin typeface="Tahoma"/>
                <a:cs typeface="Tahoma"/>
              </a:rPr>
              <a:t>and</a:t>
            </a:r>
            <a:r>
              <a:rPr sz="4500" spc="-459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500" spc="95" dirty="0">
                <a:solidFill>
                  <a:srgbClr val="FFFFFF"/>
                </a:solidFill>
                <a:latin typeface="Tahoma"/>
                <a:cs typeface="Tahoma"/>
              </a:rPr>
              <a:t>?</a:t>
            </a:r>
            <a:endParaRPr sz="45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600"/>
              </a:spcBef>
            </a:pPr>
            <a:r>
              <a:rPr sz="4500" spc="-120" dirty="0">
                <a:solidFill>
                  <a:srgbClr val="FFFFFF"/>
                </a:solidFill>
                <a:latin typeface="Tahoma"/>
                <a:cs typeface="Tahoma"/>
              </a:rPr>
              <a:t>prompts</a:t>
            </a:r>
            <a:r>
              <a:rPr sz="4500" spc="-5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500" spc="-160" dirty="0">
                <a:solidFill>
                  <a:srgbClr val="FFFFFF"/>
                </a:solidFill>
                <a:latin typeface="Tahoma"/>
                <a:cs typeface="Tahoma"/>
              </a:rPr>
              <a:t>&amp;</a:t>
            </a:r>
            <a:r>
              <a:rPr sz="4500" spc="-509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500" spc="-30" dirty="0">
                <a:solidFill>
                  <a:srgbClr val="FFFFFF"/>
                </a:solidFill>
                <a:latin typeface="Tahoma"/>
                <a:cs typeface="Tahoma"/>
              </a:rPr>
              <a:t>activities</a:t>
            </a:r>
            <a:endParaRPr sz="45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600"/>
              </a:spcBef>
            </a:pPr>
            <a:r>
              <a:rPr sz="4500" dirty="0">
                <a:solidFill>
                  <a:srgbClr val="FFFFFF"/>
                </a:solidFill>
                <a:latin typeface="Tahoma"/>
                <a:cs typeface="Tahoma"/>
              </a:rPr>
              <a:t>physical</a:t>
            </a:r>
            <a:r>
              <a:rPr sz="4500" spc="-2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500" spc="60" dirty="0">
                <a:solidFill>
                  <a:srgbClr val="FFFFFF"/>
                </a:solidFill>
                <a:latin typeface="Tahoma"/>
                <a:cs typeface="Tahoma"/>
              </a:rPr>
              <a:t>books</a:t>
            </a:r>
            <a:endParaRPr sz="45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600"/>
              </a:spcBef>
            </a:pPr>
            <a:r>
              <a:rPr sz="4500" spc="-150" dirty="0">
                <a:solidFill>
                  <a:srgbClr val="FFFFFF"/>
                </a:solidFill>
                <a:latin typeface="Tahoma"/>
                <a:cs typeface="Tahoma"/>
              </a:rPr>
              <a:t>digital</a:t>
            </a:r>
            <a:r>
              <a:rPr sz="4500" spc="-5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500" spc="-110" dirty="0">
                <a:solidFill>
                  <a:srgbClr val="FFFFFF"/>
                </a:solidFill>
                <a:latin typeface="Tahoma"/>
                <a:cs typeface="Tahoma"/>
              </a:rPr>
              <a:t>version</a:t>
            </a:r>
            <a:r>
              <a:rPr sz="4500" spc="-5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500" spc="-145" dirty="0">
                <a:solidFill>
                  <a:srgbClr val="FFFFFF"/>
                </a:solidFill>
                <a:latin typeface="Tahoma"/>
                <a:cs typeface="Tahoma"/>
              </a:rPr>
              <a:t>of</a:t>
            </a:r>
            <a:r>
              <a:rPr sz="4500" spc="-5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500" spc="-125" dirty="0">
                <a:solidFill>
                  <a:srgbClr val="FFFFFF"/>
                </a:solidFill>
                <a:latin typeface="Tahoma"/>
                <a:cs typeface="Tahoma"/>
              </a:rPr>
              <a:t>finished</a:t>
            </a:r>
            <a:r>
              <a:rPr sz="4500" spc="-4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500" spc="-10" dirty="0">
                <a:solidFill>
                  <a:srgbClr val="FFFFFF"/>
                </a:solidFill>
                <a:latin typeface="Tahoma"/>
                <a:cs typeface="Tahoma"/>
              </a:rPr>
              <a:t>books</a:t>
            </a:r>
            <a:endParaRPr sz="45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86411" y="235196"/>
            <a:ext cx="7029449" cy="982027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24520" y="235196"/>
            <a:ext cx="6972299" cy="982027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047571" y="6407565"/>
            <a:ext cx="2859405" cy="2741930"/>
            <a:chOff x="9047571" y="6407565"/>
            <a:chExt cx="2859405" cy="2741930"/>
          </a:xfrm>
        </p:grpSpPr>
        <p:sp>
          <p:nvSpPr>
            <p:cNvPr id="3" name="object 3"/>
            <p:cNvSpPr/>
            <p:nvPr/>
          </p:nvSpPr>
          <p:spPr>
            <a:xfrm>
              <a:off x="10770077" y="6407565"/>
              <a:ext cx="419734" cy="2315210"/>
            </a:xfrm>
            <a:custGeom>
              <a:avLst/>
              <a:gdLst/>
              <a:ahLst/>
              <a:cxnLst/>
              <a:rect l="l" t="t" r="r" b="b"/>
              <a:pathLst>
                <a:path w="419734" h="2315209">
                  <a:moveTo>
                    <a:pt x="419153" y="2314047"/>
                  </a:moveTo>
                  <a:lnTo>
                    <a:pt x="415167" y="2314762"/>
                  </a:lnTo>
                  <a:lnTo>
                    <a:pt x="0" y="715"/>
                  </a:lnTo>
                  <a:lnTo>
                    <a:pt x="3985" y="0"/>
                  </a:lnTo>
                  <a:lnTo>
                    <a:pt x="419153" y="2314047"/>
                  </a:lnTo>
                  <a:close/>
                </a:path>
              </a:pathLst>
            </a:custGeom>
            <a:solidFill>
              <a:srgbClr val="F9E7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047571" y="6486805"/>
              <a:ext cx="2047750" cy="239997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00321" y="7538948"/>
              <a:ext cx="1506211" cy="1610113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9143810" y="884"/>
            <a:ext cx="9142730" cy="10286365"/>
            <a:chOff x="9143810" y="884"/>
            <a:chExt cx="9142730" cy="1028636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434501" y="739238"/>
              <a:ext cx="7021795" cy="382642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435947" y="3606045"/>
              <a:ext cx="6024380" cy="565397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440984" y="2079173"/>
              <a:ext cx="3069441" cy="119373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4223737" y="2218266"/>
              <a:ext cx="3723640" cy="2778125"/>
            </a:xfrm>
            <a:custGeom>
              <a:avLst/>
              <a:gdLst/>
              <a:ahLst/>
              <a:cxnLst/>
              <a:rect l="l" t="t" r="r" b="b"/>
              <a:pathLst>
                <a:path w="3723640" h="2778125">
                  <a:moveTo>
                    <a:pt x="326181" y="2777675"/>
                  </a:moveTo>
                  <a:lnTo>
                    <a:pt x="0" y="482844"/>
                  </a:lnTo>
                  <a:lnTo>
                    <a:pt x="3397037" y="0"/>
                  </a:lnTo>
                  <a:lnTo>
                    <a:pt x="3723217" y="2294830"/>
                  </a:lnTo>
                  <a:lnTo>
                    <a:pt x="326181" y="2777675"/>
                  </a:lnTo>
                  <a:close/>
                </a:path>
              </a:pathLst>
            </a:custGeom>
            <a:solidFill>
              <a:srgbClr val="F9E7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401536" y="2351353"/>
              <a:ext cx="3395579" cy="252028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444053" y="5723297"/>
              <a:ext cx="6842164" cy="456370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143810" y="884"/>
              <a:ext cx="7656950" cy="3787603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 rot="19920000">
            <a:off x="11394708" y="5912283"/>
            <a:ext cx="3120728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0"/>
              </a:lnSpc>
            </a:pPr>
            <a:r>
              <a:rPr sz="2025" baseline="-4115" dirty="0">
                <a:latin typeface="Georgia"/>
                <a:cs typeface="Georgia"/>
              </a:rPr>
              <a:t>Fo</a:t>
            </a:r>
            <a:r>
              <a:rPr sz="2025" baseline="-2057" dirty="0">
                <a:latin typeface="Georgia"/>
                <a:cs typeface="Georgia"/>
              </a:rPr>
              <a:t>sterin</a:t>
            </a:r>
            <a:r>
              <a:rPr sz="1350" dirty="0">
                <a:latin typeface="Georgia"/>
                <a:cs typeface="Georgia"/>
              </a:rPr>
              <a:t>g</a:t>
            </a:r>
            <a:r>
              <a:rPr sz="1350" spc="90" dirty="0">
                <a:latin typeface="Georgia"/>
                <a:cs typeface="Georgia"/>
              </a:rPr>
              <a:t> </a:t>
            </a:r>
            <a:r>
              <a:rPr sz="1350" spc="-35" dirty="0">
                <a:latin typeface="Georgia"/>
                <a:cs typeface="Georgia"/>
              </a:rPr>
              <a:t>resil</a:t>
            </a:r>
            <a:r>
              <a:rPr sz="2025" spc="-52" baseline="2057" dirty="0">
                <a:latin typeface="Georgia"/>
                <a:cs typeface="Georgia"/>
              </a:rPr>
              <a:t>ience</a:t>
            </a:r>
            <a:r>
              <a:rPr sz="2025" spc="142" baseline="2057" dirty="0">
                <a:latin typeface="Georgia"/>
                <a:cs typeface="Georgia"/>
              </a:rPr>
              <a:t> </a:t>
            </a:r>
            <a:r>
              <a:rPr sz="2025" baseline="4115" dirty="0">
                <a:latin typeface="Georgia"/>
                <a:cs typeface="Georgia"/>
              </a:rPr>
              <a:t>and</a:t>
            </a:r>
            <a:r>
              <a:rPr sz="2025" spc="142" baseline="4115" dirty="0">
                <a:latin typeface="Georgia"/>
                <a:cs typeface="Georgia"/>
              </a:rPr>
              <a:t> </a:t>
            </a:r>
            <a:r>
              <a:rPr sz="2025" spc="-172" baseline="4115" dirty="0">
                <a:latin typeface="Georgia"/>
                <a:cs typeface="Georgia"/>
              </a:rPr>
              <a:t>c</a:t>
            </a:r>
            <a:r>
              <a:rPr sz="2025" spc="-172" baseline="6172" dirty="0">
                <a:latin typeface="Georgia"/>
                <a:cs typeface="Georgia"/>
              </a:rPr>
              <a:t>ommun</a:t>
            </a:r>
            <a:r>
              <a:rPr sz="2025" spc="-172" baseline="8230" dirty="0">
                <a:latin typeface="Georgia"/>
                <a:cs typeface="Georgia"/>
              </a:rPr>
              <a:t>ity</a:t>
            </a:r>
            <a:r>
              <a:rPr sz="2025" spc="142" baseline="8230" dirty="0">
                <a:latin typeface="Georgia"/>
                <a:cs typeface="Georgia"/>
              </a:rPr>
              <a:t> </a:t>
            </a:r>
            <a:r>
              <a:rPr sz="2025" spc="-30" baseline="8230" dirty="0">
                <a:latin typeface="Georgia"/>
                <a:cs typeface="Georgia"/>
              </a:rPr>
              <a:t>wi</a:t>
            </a:r>
            <a:r>
              <a:rPr sz="2025" spc="-30" baseline="10288" dirty="0">
                <a:latin typeface="Georgia"/>
                <a:cs typeface="Georgia"/>
              </a:rPr>
              <a:t>th</a:t>
            </a:r>
            <a:endParaRPr sz="2025" baseline="10288">
              <a:latin typeface="Georgia"/>
              <a:cs typeface="Georgia"/>
            </a:endParaRPr>
          </a:p>
        </p:txBody>
      </p:sp>
      <p:sp>
        <p:nvSpPr>
          <p:cNvPr id="15" name="object 15"/>
          <p:cNvSpPr txBox="1"/>
          <p:nvPr/>
        </p:nvSpPr>
        <p:spPr>
          <a:xfrm rot="19920000">
            <a:off x="11549185" y="6080099"/>
            <a:ext cx="3993441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55"/>
              </a:lnSpc>
            </a:pPr>
            <a:r>
              <a:rPr sz="1350" spc="-30" dirty="0">
                <a:latin typeface="Georgia"/>
                <a:cs typeface="Georgia"/>
              </a:rPr>
              <a:t>stud</a:t>
            </a:r>
            <a:r>
              <a:rPr sz="2025" spc="-44" baseline="2057" dirty="0">
                <a:latin typeface="Georgia"/>
                <a:cs typeface="Georgia"/>
              </a:rPr>
              <a:t>ent-</a:t>
            </a:r>
            <a:r>
              <a:rPr sz="2025" baseline="2057" dirty="0">
                <a:latin typeface="Georgia"/>
                <a:cs typeface="Georgia"/>
              </a:rPr>
              <a:t>c</a:t>
            </a:r>
            <a:r>
              <a:rPr sz="2025" baseline="4115" dirty="0">
                <a:latin typeface="Georgia"/>
                <a:cs typeface="Georgia"/>
              </a:rPr>
              <a:t>reated</a:t>
            </a:r>
            <a:r>
              <a:rPr sz="2025" spc="630" baseline="4115" dirty="0">
                <a:latin typeface="Georgia"/>
                <a:cs typeface="Georgia"/>
              </a:rPr>
              <a:t> </a:t>
            </a:r>
            <a:r>
              <a:rPr sz="2025" spc="-75" baseline="6172" dirty="0">
                <a:latin typeface="Georgia"/>
                <a:cs typeface="Georgia"/>
              </a:rPr>
              <a:t>stor</a:t>
            </a:r>
            <a:r>
              <a:rPr sz="2025" spc="-75" baseline="8230" dirty="0">
                <a:latin typeface="Georgia"/>
                <a:cs typeface="Georgia"/>
              </a:rPr>
              <a:t>ybook</a:t>
            </a:r>
            <a:r>
              <a:rPr sz="2025" spc="-75" baseline="10288" dirty="0">
                <a:latin typeface="Georgia"/>
                <a:cs typeface="Georgia"/>
              </a:rPr>
              <a:t>s</a:t>
            </a:r>
            <a:r>
              <a:rPr sz="2025" spc="52" baseline="10288" dirty="0">
                <a:latin typeface="Georgia"/>
                <a:cs typeface="Georgia"/>
              </a:rPr>
              <a:t> </a:t>
            </a:r>
            <a:r>
              <a:rPr sz="2025" spc="-60" baseline="10288" dirty="0">
                <a:latin typeface="Georgia"/>
                <a:cs typeface="Georgia"/>
              </a:rPr>
              <a:t>abou</a:t>
            </a:r>
            <a:r>
              <a:rPr sz="2025" spc="-60" baseline="12345" dirty="0">
                <a:latin typeface="Georgia"/>
                <a:cs typeface="Georgia"/>
              </a:rPr>
              <a:t>t</a:t>
            </a:r>
            <a:r>
              <a:rPr sz="2025" spc="52" baseline="12345" dirty="0">
                <a:latin typeface="Georgia"/>
                <a:cs typeface="Georgia"/>
              </a:rPr>
              <a:t> </a:t>
            </a:r>
            <a:r>
              <a:rPr sz="2025" spc="-44" baseline="12345" dirty="0">
                <a:latin typeface="Georgia"/>
                <a:cs typeface="Georgia"/>
              </a:rPr>
              <a:t>shar</a:t>
            </a:r>
            <a:r>
              <a:rPr sz="2025" spc="-44" baseline="14403" dirty="0">
                <a:latin typeface="Georgia"/>
                <a:cs typeface="Georgia"/>
              </a:rPr>
              <a:t>ed</a:t>
            </a:r>
            <a:r>
              <a:rPr sz="2025" spc="52" baseline="14403" dirty="0">
                <a:latin typeface="Georgia"/>
                <a:cs typeface="Georgia"/>
              </a:rPr>
              <a:t> </a:t>
            </a:r>
            <a:r>
              <a:rPr sz="2025" spc="-15" baseline="14403" dirty="0">
                <a:latin typeface="Georgia"/>
                <a:cs typeface="Georgia"/>
              </a:rPr>
              <a:t>st</a:t>
            </a:r>
            <a:r>
              <a:rPr sz="2025" spc="-15" baseline="16460" dirty="0">
                <a:latin typeface="Georgia"/>
                <a:cs typeface="Georgia"/>
              </a:rPr>
              <a:t>ruggle</a:t>
            </a:r>
            <a:r>
              <a:rPr sz="2025" spc="-15" baseline="18518" dirty="0">
                <a:latin typeface="Georgia"/>
                <a:cs typeface="Georgia"/>
              </a:rPr>
              <a:t>s.</a:t>
            </a:r>
            <a:endParaRPr sz="2025" baseline="18518">
              <a:latin typeface="Georgia"/>
              <a:cs typeface="Georgia"/>
            </a:endParaRPr>
          </a:p>
        </p:txBody>
      </p:sp>
      <p:sp>
        <p:nvSpPr>
          <p:cNvPr id="16" name="object 16"/>
          <p:cNvSpPr txBox="1"/>
          <p:nvPr/>
        </p:nvSpPr>
        <p:spPr>
          <a:xfrm rot="19920000">
            <a:off x="11754274" y="6449978"/>
            <a:ext cx="4017549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50"/>
              </a:lnSpc>
            </a:pPr>
            <a:r>
              <a:rPr sz="2025" spc="630" baseline="-8230" dirty="0">
                <a:latin typeface="Georgia"/>
                <a:cs typeface="Georgia"/>
              </a:rPr>
              <a:t>I</a:t>
            </a:r>
            <a:r>
              <a:rPr sz="2025" spc="135" baseline="-8230" dirty="0">
                <a:latin typeface="Georgia"/>
                <a:cs typeface="Georgia"/>
              </a:rPr>
              <a:t> </a:t>
            </a:r>
            <a:r>
              <a:rPr sz="2025" baseline="-8230" dirty="0">
                <a:latin typeface="Georgia"/>
                <a:cs typeface="Georgia"/>
              </a:rPr>
              <a:t>h</a:t>
            </a:r>
            <a:r>
              <a:rPr sz="2025" baseline="-6172" dirty="0">
                <a:latin typeface="Georgia"/>
                <a:cs typeface="Georgia"/>
              </a:rPr>
              <a:t>ad</a:t>
            </a:r>
            <a:r>
              <a:rPr sz="2025" spc="135" baseline="-6172" dirty="0">
                <a:latin typeface="Georgia"/>
                <a:cs typeface="Georgia"/>
              </a:rPr>
              <a:t> </a:t>
            </a:r>
            <a:r>
              <a:rPr sz="2025" baseline="-6172" dirty="0">
                <a:latin typeface="Georgia"/>
                <a:cs typeface="Georgia"/>
              </a:rPr>
              <a:t>a</a:t>
            </a:r>
            <a:r>
              <a:rPr sz="2025" spc="142" baseline="-6172" dirty="0">
                <a:latin typeface="Georgia"/>
                <a:cs typeface="Georgia"/>
              </a:rPr>
              <a:t> </a:t>
            </a:r>
            <a:r>
              <a:rPr sz="2025" baseline="-6172" dirty="0">
                <a:latin typeface="Georgia"/>
                <a:cs typeface="Georgia"/>
              </a:rPr>
              <a:t>d</a:t>
            </a:r>
            <a:r>
              <a:rPr sz="2025" baseline="-4115" dirty="0">
                <a:latin typeface="Georgia"/>
                <a:cs typeface="Georgia"/>
              </a:rPr>
              <a:t>ifficu</a:t>
            </a:r>
            <a:r>
              <a:rPr sz="2025" baseline="-2057" dirty="0">
                <a:latin typeface="Georgia"/>
                <a:cs typeface="Georgia"/>
              </a:rPr>
              <a:t>lt</a:t>
            </a:r>
            <a:r>
              <a:rPr sz="2025" spc="135" baseline="-2057" dirty="0">
                <a:latin typeface="Georgia"/>
                <a:cs typeface="Georgia"/>
              </a:rPr>
              <a:t> </a:t>
            </a:r>
            <a:r>
              <a:rPr sz="2025" spc="-127" baseline="-2057" dirty="0">
                <a:latin typeface="Georgia"/>
                <a:cs typeface="Georgia"/>
              </a:rPr>
              <a:t>tim</a:t>
            </a:r>
            <a:r>
              <a:rPr sz="1350" spc="-85" dirty="0">
                <a:latin typeface="Georgia"/>
                <a:cs typeface="Georgia"/>
              </a:rPr>
              <a:t>e</a:t>
            </a:r>
            <a:r>
              <a:rPr sz="1350" spc="95" dirty="0">
                <a:latin typeface="Georgia"/>
                <a:cs typeface="Georgia"/>
              </a:rPr>
              <a:t> </a:t>
            </a:r>
            <a:r>
              <a:rPr sz="1350" dirty="0">
                <a:latin typeface="Georgia"/>
                <a:cs typeface="Georgia"/>
              </a:rPr>
              <a:t>at</a:t>
            </a:r>
            <a:r>
              <a:rPr sz="1350" spc="90" dirty="0">
                <a:latin typeface="Georgia"/>
                <a:cs typeface="Georgia"/>
              </a:rPr>
              <a:t> </a:t>
            </a:r>
            <a:r>
              <a:rPr sz="1350" dirty="0">
                <a:latin typeface="Georgia"/>
                <a:cs typeface="Georgia"/>
              </a:rPr>
              <a:t>fi</a:t>
            </a:r>
            <a:r>
              <a:rPr sz="2025" baseline="2057" dirty="0">
                <a:latin typeface="Georgia"/>
                <a:cs typeface="Georgia"/>
              </a:rPr>
              <a:t>rst</a:t>
            </a:r>
            <a:r>
              <a:rPr sz="2025" spc="142" baseline="2057" dirty="0">
                <a:latin typeface="Georgia"/>
                <a:cs typeface="Georgia"/>
              </a:rPr>
              <a:t> </a:t>
            </a:r>
            <a:r>
              <a:rPr sz="2025" spc="-15" baseline="2057" dirty="0">
                <a:latin typeface="Georgia"/>
                <a:cs typeface="Georgia"/>
              </a:rPr>
              <a:t>be</a:t>
            </a:r>
            <a:r>
              <a:rPr sz="2025" spc="-15" baseline="4115" dirty="0">
                <a:latin typeface="Georgia"/>
                <a:cs typeface="Georgia"/>
              </a:rPr>
              <a:t>fore</a:t>
            </a:r>
            <a:r>
              <a:rPr sz="2025" spc="135" baseline="4115" dirty="0">
                <a:latin typeface="Georgia"/>
                <a:cs typeface="Georgia"/>
              </a:rPr>
              <a:t> </a:t>
            </a:r>
            <a:r>
              <a:rPr sz="2025" spc="630" baseline="4115" dirty="0">
                <a:latin typeface="Georgia"/>
                <a:cs typeface="Georgia"/>
              </a:rPr>
              <a:t>I</a:t>
            </a:r>
            <a:r>
              <a:rPr sz="2025" spc="142" baseline="4115" dirty="0">
                <a:latin typeface="Georgia"/>
                <a:cs typeface="Georgia"/>
              </a:rPr>
              <a:t> </a:t>
            </a:r>
            <a:r>
              <a:rPr sz="2025" spc="-60" baseline="6172" dirty="0">
                <a:latin typeface="Georgia"/>
                <a:cs typeface="Georgia"/>
              </a:rPr>
              <a:t>reach</a:t>
            </a:r>
            <a:r>
              <a:rPr sz="2025" spc="-60" baseline="8230" dirty="0">
                <a:latin typeface="Georgia"/>
                <a:cs typeface="Georgia"/>
              </a:rPr>
              <a:t>ed</a:t>
            </a:r>
            <a:r>
              <a:rPr sz="2025" spc="135" baseline="8230" dirty="0">
                <a:latin typeface="Georgia"/>
                <a:cs typeface="Georgia"/>
              </a:rPr>
              <a:t> </a:t>
            </a:r>
            <a:r>
              <a:rPr sz="2025" spc="-37" baseline="8230" dirty="0">
                <a:latin typeface="Georgia"/>
                <a:cs typeface="Georgia"/>
              </a:rPr>
              <a:t>ou</a:t>
            </a:r>
            <a:r>
              <a:rPr sz="2025" spc="-37" baseline="10288" dirty="0">
                <a:latin typeface="Georgia"/>
                <a:cs typeface="Georgia"/>
              </a:rPr>
              <a:t>t</a:t>
            </a:r>
            <a:endParaRPr sz="2025" baseline="10288">
              <a:latin typeface="Georgia"/>
              <a:cs typeface="Georgia"/>
            </a:endParaRPr>
          </a:p>
        </p:txBody>
      </p:sp>
      <p:sp>
        <p:nvSpPr>
          <p:cNvPr id="17" name="object 17"/>
          <p:cNvSpPr txBox="1"/>
          <p:nvPr/>
        </p:nvSpPr>
        <p:spPr>
          <a:xfrm rot="19920000">
            <a:off x="12027052" y="7090249"/>
            <a:ext cx="2905817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25"/>
              </a:lnSpc>
            </a:pPr>
            <a:r>
              <a:rPr sz="1350" dirty="0">
                <a:latin typeface="Georgia"/>
                <a:cs typeface="Georgia"/>
              </a:rPr>
              <a:t>to</a:t>
            </a:r>
            <a:r>
              <a:rPr sz="1350" spc="125" dirty="0">
                <a:latin typeface="Georgia"/>
                <a:cs typeface="Georgia"/>
              </a:rPr>
              <a:t> </a:t>
            </a:r>
            <a:r>
              <a:rPr sz="1350" spc="-35" dirty="0">
                <a:latin typeface="Georgia"/>
                <a:cs typeface="Georgia"/>
              </a:rPr>
              <a:t>o</a:t>
            </a:r>
            <a:r>
              <a:rPr sz="2025" spc="-52" baseline="2057" dirty="0">
                <a:latin typeface="Georgia"/>
                <a:cs typeface="Georgia"/>
              </a:rPr>
              <a:t>thers</a:t>
            </a:r>
            <a:r>
              <a:rPr sz="2025" spc="-52" baseline="4115" dirty="0">
                <a:latin typeface="Georgia"/>
                <a:cs typeface="Georgia"/>
              </a:rPr>
              <a:t>...It</a:t>
            </a:r>
            <a:r>
              <a:rPr sz="2025" spc="195" baseline="4115" dirty="0">
                <a:latin typeface="Georgia"/>
                <a:cs typeface="Georgia"/>
              </a:rPr>
              <a:t> </a:t>
            </a:r>
            <a:r>
              <a:rPr sz="2025" spc="-300" baseline="4115" dirty="0">
                <a:latin typeface="Georgia"/>
                <a:cs typeface="Georgia"/>
              </a:rPr>
              <a:t>wa</a:t>
            </a:r>
            <a:r>
              <a:rPr sz="2025" spc="-300" baseline="6172" dirty="0">
                <a:latin typeface="Georgia"/>
                <a:cs typeface="Georgia"/>
              </a:rPr>
              <a:t>s</a:t>
            </a:r>
            <a:r>
              <a:rPr sz="2025" spc="195" baseline="6172" dirty="0">
                <a:latin typeface="Georgia"/>
                <a:cs typeface="Georgia"/>
              </a:rPr>
              <a:t> </a:t>
            </a:r>
            <a:r>
              <a:rPr sz="2025" baseline="6172" dirty="0">
                <a:latin typeface="Georgia"/>
                <a:cs typeface="Georgia"/>
              </a:rPr>
              <a:t>so</a:t>
            </a:r>
            <a:r>
              <a:rPr sz="2025" spc="195" baseline="6172" dirty="0">
                <a:latin typeface="Georgia"/>
                <a:cs typeface="Georgia"/>
              </a:rPr>
              <a:t> </a:t>
            </a:r>
            <a:r>
              <a:rPr sz="2025" baseline="6172" dirty="0">
                <a:latin typeface="Georgia"/>
                <a:cs typeface="Georgia"/>
              </a:rPr>
              <a:t>h</a:t>
            </a:r>
            <a:r>
              <a:rPr sz="2025" baseline="8230" dirty="0">
                <a:latin typeface="Georgia"/>
                <a:cs typeface="Georgia"/>
              </a:rPr>
              <a:t>elpfu</a:t>
            </a:r>
            <a:r>
              <a:rPr sz="2025" baseline="10288" dirty="0">
                <a:latin typeface="Georgia"/>
                <a:cs typeface="Georgia"/>
              </a:rPr>
              <a:t>l</a:t>
            </a:r>
            <a:r>
              <a:rPr sz="2025" spc="195" baseline="10288" dirty="0">
                <a:latin typeface="Georgia"/>
                <a:cs typeface="Georgia"/>
              </a:rPr>
              <a:t> </a:t>
            </a:r>
            <a:r>
              <a:rPr sz="2025" baseline="10288" dirty="0">
                <a:latin typeface="Georgia"/>
                <a:cs typeface="Georgia"/>
              </a:rPr>
              <a:t>to</a:t>
            </a:r>
            <a:r>
              <a:rPr sz="2025" spc="195" baseline="10288" dirty="0">
                <a:latin typeface="Georgia"/>
                <a:cs typeface="Georgia"/>
              </a:rPr>
              <a:t> </a:t>
            </a:r>
            <a:r>
              <a:rPr sz="2025" spc="-15" baseline="10288" dirty="0">
                <a:latin typeface="Georgia"/>
                <a:cs typeface="Georgia"/>
              </a:rPr>
              <a:t>sh</a:t>
            </a:r>
            <a:r>
              <a:rPr sz="2025" spc="-15" baseline="12345" dirty="0">
                <a:latin typeface="Georgia"/>
                <a:cs typeface="Georgia"/>
              </a:rPr>
              <a:t>are...</a:t>
            </a:r>
            <a:endParaRPr sz="2025" baseline="12345">
              <a:latin typeface="Georgia"/>
              <a:cs typeface="Georgia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Storybook</a:t>
            </a:r>
            <a:r>
              <a:rPr spc="-585" dirty="0"/>
              <a:t> </a:t>
            </a:r>
            <a:r>
              <a:rPr spc="-10" dirty="0"/>
              <a:t>Workshops</a:t>
            </a:r>
          </a:p>
        </p:txBody>
      </p:sp>
      <p:pic>
        <p:nvPicPr>
          <p:cNvPr id="19" name="object 1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348223" y="3891852"/>
            <a:ext cx="180975" cy="180974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348223" y="5034852"/>
            <a:ext cx="180975" cy="180974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348223" y="6177851"/>
            <a:ext cx="180975" cy="180974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348223" y="7320852"/>
            <a:ext cx="180975" cy="180974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348223" y="8463851"/>
            <a:ext cx="180975" cy="180974"/>
          </a:xfrm>
          <a:prstGeom prst="rect">
            <a:avLst/>
          </a:prstGeom>
        </p:spPr>
      </p:pic>
      <p:sp>
        <p:nvSpPr>
          <p:cNvPr id="24" name="object 24"/>
          <p:cNvSpPr txBox="1"/>
          <p:nvPr/>
        </p:nvSpPr>
        <p:spPr>
          <a:xfrm>
            <a:off x="1764148" y="3574352"/>
            <a:ext cx="10215245" cy="5283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dirty="0">
                <a:solidFill>
                  <a:srgbClr val="FFFFFF"/>
                </a:solidFill>
                <a:latin typeface="Tahoma"/>
                <a:cs typeface="Tahoma"/>
              </a:rPr>
              <a:t>empower</a:t>
            </a:r>
            <a:r>
              <a:rPr sz="4500" spc="-4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500" spc="-35" dirty="0">
                <a:solidFill>
                  <a:srgbClr val="FFFFFF"/>
                </a:solidFill>
                <a:latin typeface="Tahoma"/>
                <a:cs typeface="Tahoma"/>
              </a:rPr>
              <a:t>students</a:t>
            </a:r>
            <a:r>
              <a:rPr sz="4500" spc="-4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500" spc="-65" dirty="0">
                <a:solidFill>
                  <a:srgbClr val="FFFFFF"/>
                </a:solidFill>
                <a:latin typeface="Tahoma"/>
                <a:cs typeface="Tahoma"/>
              </a:rPr>
              <a:t>to</a:t>
            </a:r>
            <a:r>
              <a:rPr sz="4500" spc="-4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500" spc="-80" dirty="0">
                <a:solidFill>
                  <a:srgbClr val="FFFFFF"/>
                </a:solidFill>
                <a:latin typeface="Tahoma"/>
                <a:cs typeface="Tahoma"/>
              </a:rPr>
              <a:t>tell</a:t>
            </a:r>
            <a:r>
              <a:rPr sz="4500" spc="-4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500" spc="-105" dirty="0">
                <a:solidFill>
                  <a:srgbClr val="FFFFFF"/>
                </a:solidFill>
                <a:latin typeface="Tahoma"/>
                <a:cs typeface="Tahoma"/>
              </a:rPr>
              <a:t>their</a:t>
            </a:r>
            <a:r>
              <a:rPr sz="4500" spc="-4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500" spc="75" dirty="0">
                <a:solidFill>
                  <a:srgbClr val="FFFFFF"/>
                </a:solidFill>
                <a:latin typeface="Tahoma"/>
                <a:cs typeface="Tahoma"/>
              </a:rPr>
              <a:t>own</a:t>
            </a:r>
            <a:r>
              <a:rPr sz="4500" spc="-4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500" spc="-10" dirty="0">
                <a:solidFill>
                  <a:srgbClr val="FFFFFF"/>
                </a:solidFill>
                <a:latin typeface="Tahoma"/>
                <a:cs typeface="Tahoma"/>
              </a:rPr>
              <a:t>stories</a:t>
            </a:r>
            <a:endParaRPr sz="45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600"/>
              </a:spcBef>
            </a:pPr>
            <a:r>
              <a:rPr sz="4500" dirty="0">
                <a:solidFill>
                  <a:srgbClr val="FFFFFF"/>
                </a:solidFill>
                <a:latin typeface="Tahoma"/>
                <a:cs typeface="Tahoma"/>
              </a:rPr>
              <a:t>social</a:t>
            </a:r>
            <a:r>
              <a:rPr sz="4500" spc="-2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500" spc="-10" dirty="0">
                <a:solidFill>
                  <a:srgbClr val="FFFFFF"/>
                </a:solidFill>
                <a:latin typeface="Tahoma"/>
                <a:cs typeface="Tahoma"/>
              </a:rPr>
              <a:t>validation</a:t>
            </a:r>
            <a:endParaRPr sz="4500">
              <a:latin typeface="Tahoma"/>
              <a:cs typeface="Tahoma"/>
            </a:endParaRPr>
          </a:p>
          <a:p>
            <a:pPr marL="12700" marR="2162810">
              <a:lnSpc>
                <a:spcPts val="9000"/>
              </a:lnSpc>
              <a:spcBef>
                <a:spcPts val="700"/>
              </a:spcBef>
            </a:pPr>
            <a:r>
              <a:rPr sz="4500" spc="-35" dirty="0">
                <a:solidFill>
                  <a:srgbClr val="FFFFFF"/>
                </a:solidFill>
                <a:latin typeface="Tahoma"/>
                <a:cs typeface="Tahoma"/>
              </a:rPr>
              <a:t>normalise</a:t>
            </a:r>
            <a:r>
              <a:rPr sz="4500" spc="-4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500" spc="-70" dirty="0">
                <a:solidFill>
                  <a:srgbClr val="FFFFFF"/>
                </a:solidFill>
                <a:latin typeface="Tahoma"/>
                <a:cs typeface="Tahoma"/>
              </a:rPr>
              <a:t>diversity</a:t>
            </a:r>
            <a:r>
              <a:rPr sz="4500" spc="-4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500" spc="-60" dirty="0">
                <a:solidFill>
                  <a:srgbClr val="FFFFFF"/>
                </a:solidFill>
                <a:latin typeface="Tahoma"/>
                <a:cs typeface="Tahoma"/>
              </a:rPr>
              <a:t>of</a:t>
            </a:r>
            <a:r>
              <a:rPr sz="4500" spc="-4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500" spc="-10" dirty="0">
                <a:solidFill>
                  <a:srgbClr val="FFFFFF"/>
                </a:solidFill>
                <a:latin typeface="Tahoma"/>
                <a:cs typeface="Tahoma"/>
              </a:rPr>
              <a:t>experience </a:t>
            </a:r>
            <a:r>
              <a:rPr sz="4500" spc="-130" dirty="0">
                <a:solidFill>
                  <a:srgbClr val="FFFFFF"/>
                </a:solidFill>
                <a:latin typeface="Tahoma"/>
                <a:cs typeface="Tahoma"/>
              </a:rPr>
              <a:t>share</a:t>
            </a:r>
            <a:r>
              <a:rPr sz="4500" spc="-5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500" spc="-155" dirty="0">
                <a:solidFill>
                  <a:srgbClr val="FFFFFF"/>
                </a:solidFill>
                <a:latin typeface="Tahoma"/>
                <a:cs typeface="Tahoma"/>
              </a:rPr>
              <a:t>tips</a:t>
            </a:r>
            <a:r>
              <a:rPr sz="4500" spc="-5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500" spc="-65" dirty="0">
                <a:solidFill>
                  <a:srgbClr val="FFFFFF"/>
                </a:solidFill>
                <a:latin typeface="Tahoma"/>
                <a:cs typeface="Tahoma"/>
              </a:rPr>
              <a:t>and</a:t>
            </a:r>
            <a:r>
              <a:rPr sz="4500" spc="-5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500" spc="-10" dirty="0">
                <a:solidFill>
                  <a:srgbClr val="FFFFFF"/>
                </a:solidFill>
                <a:latin typeface="Tahoma"/>
                <a:cs typeface="Tahoma"/>
              </a:rPr>
              <a:t>resources </a:t>
            </a:r>
            <a:r>
              <a:rPr sz="4500" spc="-145" dirty="0">
                <a:solidFill>
                  <a:srgbClr val="FFFFFF"/>
                </a:solidFill>
                <a:latin typeface="Tahoma"/>
                <a:cs typeface="Tahoma"/>
              </a:rPr>
              <a:t>strengthen</a:t>
            </a:r>
            <a:r>
              <a:rPr sz="4500" spc="-4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500" spc="-10" dirty="0">
                <a:solidFill>
                  <a:srgbClr val="FFFFFF"/>
                </a:solidFill>
                <a:latin typeface="Tahoma"/>
                <a:cs typeface="Tahoma"/>
              </a:rPr>
              <a:t>community</a:t>
            </a:r>
            <a:endParaRPr sz="45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143810" y="880"/>
            <a:ext cx="9142730" cy="10286365"/>
            <a:chOff x="9143810" y="880"/>
            <a:chExt cx="9142730" cy="102863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440984" y="2079171"/>
              <a:ext cx="3069441" cy="119373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4223736" y="2218263"/>
              <a:ext cx="3723640" cy="2778125"/>
            </a:xfrm>
            <a:custGeom>
              <a:avLst/>
              <a:gdLst/>
              <a:ahLst/>
              <a:cxnLst/>
              <a:rect l="l" t="t" r="r" b="b"/>
              <a:pathLst>
                <a:path w="3723640" h="2778125">
                  <a:moveTo>
                    <a:pt x="3723218" y="2294830"/>
                  </a:moveTo>
                  <a:lnTo>
                    <a:pt x="326181" y="2777675"/>
                  </a:lnTo>
                  <a:lnTo>
                    <a:pt x="0" y="482844"/>
                  </a:lnTo>
                  <a:lnTo>
                    <a:pt x="3397037" y="0"/>
                  </a:lnTo>
                  <a:lnTo>
                    <a:pt x="3723218" y="2294830"/>
                  </a:lnTo>
                  <a:close/>
                </a:path>
              </a:pathLst>
            </a:custGeom>
            <a:solidFill>
              <a:srgbClr val="F9E7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401536" y="2351348"/>
              <a:ext cx="3395579" cy="252028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44053" y="5723291"/>
              <a:ext cx="6842162" cy="456370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143810" y="880"/>
              <a:ext cx="7656950" cy="3787603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 rot="19920000">
            <a:off x="11394708" y="5912283"/>
            <a:ext cx="3120728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0"/>
              </a:lnSpc>
            </a:pPr>
            <a:r>
              <a:rPr sz="2025" baseline="-4115" dirty="0">
                <a:latin typeface="Georgia"/>
                <a:cs typeface="Georgia"/>
              </a:rPr>
              <a:t>Fo</a:t>
            </a:r>
            <a:r>
              <a:rPr sz="2025" baseline="-2057" dirty="0">
                <a:latin typeface="Georgia"/>
                <a:cs typeface="Georgia"/>
              </a:rPr>
              <a:t>sterin</a:t>
            </a:r>
            <a:r>
              <a:rPr sz="1350" dirty="0">
                <a:latin typeface="Georgia"/>
                <a:cs typeface="Georgia"/>
              </a:rPr>
              <a:t>g</a:t>
            </a:r>
            <a:r>
              <a:rPr sz="1350" spc="90" dirty="0">
                <a:latin typeface="Georgia"/>
                <a:cs typeface="Georgia"/>
              </a:rPr>
              <a:t> </a:t>
            </a:r>
            <a:r>
              <a:rPr sz="1350" spc="-35" dirty="0">
                <a:latin typeface="Georgia"/>
                <a:cs typeface="Georgia"/>
              </a:rPr>
              <a:t>resil</a:t>
            </a:r>
            <a:r>
              <a:rPr sz="2025" spc="-52" baseline="2057" dirty="0">
                <a:latin typeface="Georgia"/>
                <a:cs typeface="Georgia"/>
              </a:rPr>
              <a:t>ience</a:t>
            </a:r>
            <a:r>
              <a:rPr sz="2025" spc="142" baseline="2057" dirty="0">
                <a:latin typeface="Georgia"/>
                <a:cs typeface="Georgia"/>
              </a:rPr>
              <a:t> </a:t>
            </a:r>
            <a:r>
              <a:rPr sz="2025" baseline="4115" dirty="0">
                <a:latin typeface="Georgia"/>
                <a:cs typeface="Georgia"/>
              </a:rPr>
              <a:t>and</a:t>
            </a:r>
            <a:r>
              <a:rPr sz="2025" spc="142" baseline="4115" dirty="0">
                <a:latin typeface="Georgia"/>
                <a:cs typeface="Georgia"/>
              </a:rPr>
              <a:t> </a:t>
            </a:r>
            <a:r>
              <a:rPr sz="2025" spc="-172" baseline="4115" dirty="0">
                <a:latin typeface="Georgia"/>
                <a:cs typeface="Georgia"/>
              </a:rPr>
              <a:t>c</a:t>
            </a:r>
            <a:r>
              <a:rPr sz="2025" spc="-172" baseline="6172" dirty="0">
                <a:latin typeface="Georgia"/>
                <a:cs typeface="Georgia"/>
              </a:rPr>
              <a:t>ommun</a:t>
            </a:r>
            <a:r>
              <a:rPr sz="2025" spc="-172" baseline="8230" dirty="0">
                <a:latin typeface="Georgia"/>
                <a:cs typeface="Georgia"/>
              </a:rPr>
              <a:t>ity</a:t>
            </a:r>
            <a:r>
              <a:rPr sz="2025" spc="142" baseline="8230" dirty="0">
                <a:latin typeface="Georgia"/>
                <a:cs typeface="Georgia"/>
              </a:rPr>
              <a:t> </a:t>
            </a:r>
            <a:r>
              <a:rPr sz="2025" spc="-30" baseline="8230" dirty="0">
                <a:latin typeface="Georgia"/>
                <a:cs typeface="Georgia"/>
              </a:rPr>
              <a:t>wi</a:t>
            </a:r>
            <a:r>
              <a:rPr sz="2025" spc="-30" baseline="10288" dirty="0">
                <a:latin typeface="Georgia"/>
                <a:cs typeface="Georgia"/>
              </a:rPr>
              <a:t>th</a:t>
            </a:r>
            <a:endParaRPr sz="2025" baseline="10288">
              <a:latin typeface="Georgia"/>
              <a:cs typeface="Georgia"/>
            </a:endParaRPr>
          </a:p>
        </p:txBody>
      </p:sp>
      <p:sp>
        <p:nvSpPr>
          <p:cNvPr id="9" name="object 9"/>
          <p:cNvSpPr txBox="1"/>
          <p:nvPr/>
        </p:nvSpPr>
        <p:spPr>
          <a:xfrm rot="19920000">
            <a:off x="11549185" y="6080099"/>
            <a:ext cx="3993441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55"/>
              </a:lnSpc>
            </a:pPr>
            <a:r>
              <a:rPr sz="1350" spc="-30" dirty="0">
                <a:latin typeface="Georgia"/>
                <a:cs typeface="Georgia"/>
              </a:rPr>
              <a:t>stud</a:t>
            </a:r>
            <a:r>
              <a:rPr sz="2025" spc="-44" baseline="2057" dirty="0">
                <a:latin typeface="Georgia"/>
                <a:cs typeface="Georgia"/>
              </a:rPr>
              <a:t>ent-</a:t>
            </a:r>
            <a:r>
              <a:rPr sz="2025" baseline="2057" dirty="0">
                <a:latin typeface="Georgia"/>
                <a:cs typeface="Georgia"/>
              </a:rPr>
              <a:t>c</a:t>
            </a:r>
            <a:r>
              <a:rPr sz="2025" baseline="4115" dirty="0">
                <a:latin typeface="Georgia"/>
                <a:cs typeface="Georgia"/>
              </a:rPr>
              <a:t>reated</a:t>
            </a:r>
            <a:r>
              <a:rPr sz="2025" spc="630" baseline="4115" dirty="0">
                <a:latin typeface="Georgia"/>
                <a:cs typeface="Georgia"/>
              </a:rPr>
              <a:t> </a:t>
            </a:r>
            <a:r>
              <a:rPr sz="2025" spc="-75" baseline="6172" dirty="0">
                <a:latin typeface="Georgia"/>
                <a:cs typeface="Georgia"/>
              </a:rPr>
              <a:t>stor</a:t>
            </a:r>
            <a:r>
              <a:rPr sz="2025" spc="-75" baseline="8230" dirty="0">
                <a:latin typeface="Georgia"/>
                <a:cs typeface="Georgia"/>
              </a:rPr>
              <a:t>ybook</a:t>
            </a:r>
            <a:r>
              <a:rPr sz="2025" spc="-75" baseline="10288" dirty="0">
                <a:latin typeface="Georgia"/>
                <a:cs typeface="Georgia"/>
              </a:rPr>
              <a:t>s</a:t>
            </a:r>
            <a:r>
              <a:rPr sz="2025" spc="52" baseline="10288" dirty="0">
                <a:latin typeface="Georgia"/>
                <a:cs typeface="Georgia"/>
              </a:rPr>
              <a:t> </a:t>
            </a:r>
            <a:r>
              <a:rPr sz="2025" spc="-60" baseline="10288" dirty="0">
                <a:latin typeface="Georgia"/>
                <a:cs typeface="Georgia"/>
              </a:rPr>
              <a:t>abou</a:t>
            </a:r>
            <a:r>
              <a:rPr sz="2025" spc="-60" baseline="12345" dirty="0">
                <a:latin typeface="Georgia"/>
                <a:cs typeface="Georgia"/>
              </a:rPr>
              <a:t>t</a:t>
            </a:r>
            <a:r>
              <a:rPr sz="2025" spc="52" baseline="12345" dirty="0">
                <a:latin typeface="Georgia"/>
                <a:cs typeface="Georgia"/>
              </a:rPr>
              <a:t> </a:t>
            </a:r>
            <a:r>
              <a:rPr sz="2025" spc="-44" baseline="12345" dirty="0">
                <a:latin typeface="Georgia"/>
                <a:cs typeface="Georgia"/>
              </a:rPr>
              <a:t>shar</a:t>
            </a:r>
            <a:r>
              <a:rPr sz="2025" spc="-44" baseline="14403" dirty="0">
                <a:latin typeface="Georgia"/>
                <a:cs typeface="Georgia"/>
              </a:rPr>
              <a:t>ed</a:t>
            </a:r>
            <a:r>
              <a:rPr sz="2025" spc="52" baseline="14403" dirty="0">
                <a:latin typeface="Georgia"/>
                <a:cs typeface="Georgia"/>
              </a:rPr>
              <a:t> </a:t>
            </a:r>
            <a:r>
              <a:rPr sz="2025" spc="-15" baseline="14403" dirty="0">
                <a:latin typeface="Georgia"/>
                <a:cs typeface="Georgia"/>
              </a:rPr>
              <a:t>st</a:t>
            </a:r>
            <a:r>
              <a:rPr sz="2025" spc="-15" baseline="16460" dirty="0">
                <a:latin typeface="Georgia"/>
                <a:cs typeface="Georgia"/>
              </a:rPr>
              <a:t>ruggle</a:t>
            </a:r>
            <a:r>
              <a:rPr sz="2025" spc="-15" baseline="18518" dirty="0">
                <a:latin typeface="Georgia"/>
                <a:cs typeface="Georgia"/>
              </a:rPr>
              <a:t>s.</a:t>
            </a:r>
            <a:endParaRPr sz="2025" baseline="18518">
              <a:latin typeface="Georgia"/>
              <a:cs typeface="Georgia"/>
            </a:endParaRPr>
          </a:p>
        </p:txBody>
      </p:sp>
      <p:sp>
        <p:nvSpPr>
          <p:cNvPr id="10" name="object 10"/>
          <p:cNvSpPr txBox="1"/>
          <p:nvPr/>
        </p:nvSpPr>
        <p:spPr>
          <a:xfrm rot="19920000">
            <a:off x="11754274" y="6449978"/>
            <a:ext cx="4017549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50"/>
              </a:lnSpc>
            </a:pPr>
            <a:r>
              <a:rPr sz="2025" spc="630" baseline="-8230" dirty="0">
                <a:latin typeface="Georgia"/>
                <a:cs typeface="Georgia"/>
              </a:rPr>
              <a:t>I</a:t>
            </a:r>
            <a:r>
              <a:rPr sz="2025" spc="135" baseline="-8230" dirty="0">
                <a:latin typeface="Georgia"/>
                <a:cs typeface="Georgia"/>
              </a:rPr>
              <a:t> </a:t>
            </a:r>
            <a:r>
              <a:rPr sz="2025" baseline="-8230" dirty="0">
                <a:latin typeface="Georgia"/>
                <a:cs typeface="Georgia"/>
              </a:rPr>
              <a:t>h</a:t>
            </a:r>
            <a:r>
              <a:rPr sz="2025" baseline="-6172" dirty="0">
                <a:latin typeface="Georgia"/>
                <a:cs typeface="Georgia"/>
              </a:rPr>
              <a:t>ad</a:t>
            </a:r>
            <a:r>
              <a:rPr sz="2025" spc="135" baseline="-6172" dirty="0">
                <a:latin typeface="Georgia"/>
                <a:cs typeface="Georgia"/>
              </a:rPr>
              <a:t> </a:t>
            </a:r>
            <a:r>
              <a:rPr sz="2025" baseline="-6172" dirty="0">
                <a:latin typeface="Georgia"/>
                <a:cs typeface="Georgia"/>
              </a:rPr>
              <a:t>a</a:t>
            </a:r>
            <a:r>
              <a:rPr sz="2025" spc="142" baseline="-6172" dirty="0">
                <a:latin typeface="Georgia"/>
                <a:cs typeface="Georgia"/>
              </a:rPr>
              <a:t> </a:t>
            </a:r>
            <a:r>
              <a:rPr sz="2025" baseline="-6172" dirty="0">
                <a:latin typeface="Georgia"/>
                <a:cs typeface="Georgia"/>
              </a:rPr>
              <a:t>d</a:t>
            </a:r>
            <a:r>
              <a:rPr sz="2025" baseline="-4115" dirty="0">
                <a:latin typeface="Georgia"/>
                <a:cs typeface="Georgia"/>
              </a:rPr>
              <a:t>ifficu</a:t>
            </a:r>
            <a:r>
              <a:rPr sz="2025" baseline="-2057" dirty="0">
                <a:latin typeface="Georgia"/>
                <a:cs typeface="Georgia"/>
              </a:rPr>
              <a:t>lt</a:t>
            </a:r>
            <a:r>
              <a:rPr sz="2025" spc="135" baseline="-2057" dirty="0">
                <a:latin typeface="Georgia"/>
                <a:cs typeface="Georgia"/>
              </a:rPr>
              <a:t> </a:t>
            </a:r>
            <a:r>
              <a:rPr sz="2025" spc="-127" baseline="-2057" dirty="0">
                <a:latin typeface="Georgia"/>
                <a:cs typeface="Georgia"/>
              </a:rPr>
              <a:t>tim</a:t>
            </a:r>
            <a:r>
              <a:rPr sz="1350" spc="-85" dirty="0">
                <a:latin typeface="Georgia"/>
                <a:cs typeface="Georgia"/>
              </a:rPr>
              <a:t>e</a:t>
            </a:r>
            <a:r>
              <a:rPr sz="1350" spc="95" dirty="0">
                <a:latin typeface="Georgia"/>
                <a:cs typeface="Georgia"/>
              </a:rPr>
              <a:t> </a:t>
            </a:r>
            <a:r>
              <a:rPr sz="1350" dirty="0">
                <a:latin typeface="Georgia"/>
                <a:cs typeface="Georgia"/>
              </a:rPr>
              <a:t>at</a:t>
            </a:r>
            <a:r>
              <a:rPr sz="1350" spc="90" dirty="0">
                <a:latin typeface="Georgia"/>
                <a:cs typeface="Georgia"/>
              </a:rPr>
              <a:t> </a:t>
            </a:r>
            <a:r>
              <a:rPr sz="1350" dirty="0">
                <a:latin typeface="Georgia"/>
                <a:cs typeface="Georgia"/>
              </a:rPr>
              <a:t>fi</a:t>
            </a:r>
            <a:r>
              <a:rPr sz="2025" baseline="2057" dirty="0">
                <a:latin typeface="Georgia"/>
                <a:cs typeface="Georgia"/>
              </a:rPr>
              <a:t>rst</a:t>
            </a:r>
            <a:r>
              <a:rPr sz="2025" spc="142" baseline="2057" dirty="0">
                <a:latin typeface="Georgia"/>
                <a:cs typeface="Georgia"/>
              </a:rPr>
              <a:t> </a:t>
            </a:r>
            <a:r>
              <a:rPr sz="2025" spc="-15" baseline="2057" dirty="0">
                <a:latin typeface="Georgia"/>
                <a:cs typeface="Georgia"/>
              </a:rPr>
              <a:t>be</a:t>
            </a:r>
            <a:r>
              <a:rPr sz="2025" spc="-15" baseline="4115" dirty="0">
                <a:latin typeface="Georgia"/>
                <a:cs typeface="Georgia"/>
              </a:rPr>
              <a:t>fore</a:t>
            </a:r>
            <a:r>
              <a:rPr sz="2025" spc="135" baseline="4115" dirty="0">
                <a:latin typeface="Georgia"/>
                <a:cs typeface="Georgia"/>
              </a:rPr>
              <a:t> </a:t>
            </a:r>
            <a:r>
              <a:rPr sz="2025" spc="630" baseline="4115" dirty="0">
                <a:latin typeface="Georgia"/>
                <a:cs typeface="Georgia"/>
              </a:rPr>
              <a:t>I</a:t>
            </a:r>
            <a:r>
              <a:rPr sz="2025" spc="142" baseline="4115" dirty="0">
                <a:latin typeface="Georgia"/>
                <a:cs typeface="Georgia"/>
              </a:rPr>
              <a:t> </a:t>
            </a:r>
            <a:r>
              <a:rPr sz="2025" spc="-60" baseline="6172" dirty="0">
                <a:latin typeface="Georgia"/>
                <a:cs typeface="Georgia"/>
              </a:rPr>
              <a:t>reach</a:t>
            </a:r>
            <a:r>
              <a:rPr sz="2025" spc="-60" baseline="8230" dirty="0">
                <a:latin typeface="Georgia"/>
                <a:cs typeface="Georgia"/>
              </a:rPr>
              <a:t>ed</a:t>
            </a:r>
            <a:r>
              <a:rPr sz="2025" spc="135" baseline="8230" dirty="0">
                <a:latin typeface="Georgia"/>
                <a:cs typeface="Georgia"/>
              </a:rPr>
              <a:t> </a:t>
            </a:r>
            <a:r>
              <a:rPr sz="2025" spc="-37" baseline="8230" dirty="0">
                <a:latin typeface="Georgia"/>
                <a:cs typeface="Georgia"/>
              </a:rPr>
              <a:t>ou</a:t>
            </a:r>
            <a:r>
              <a:rPr sz="2025" spc="-37" baseline="10288" dirty="0">
                <a:latin typeface="Georgia"/>
                <a:cs typeface="Georgia"/>
              </a:rPr>
              <a:t>t</a:t>
            </a:r>
            <a:endParaRPr sz="2025" baseline="10288">
              <a:latin typeface="Georgia"/>
              <a:cs typeface="Georgia"/>
            </a:endParaRPr>
          </a:p>
        </p:txBody>
      </p:sp>
      <p:sp>
        <p:nvSpPr>
          <p:cNvPr id="11" name="object 11"/>
          <p:cNvSpPr txBox="1"/>
          <p:nvPr/>
        </p:nvSpPr>
        <p:spPr>
          <a:xfrm rot="19920000">
            <a:off x="12027052" y="7090249"/>
            <a:ext cx="2905817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25"/>
              </a:lnSpc>
            </a:pPr>
            <a:r>
              <a:rPr sz="1350" dirty="0">
                <a:latin typeface="Georgia"/>
                <a:cs typeface="Georgia"/>
              </a:rPr>
              <a:t>to</a:t>
            </a:r>
            <a:r>
              <a:rPr sz="1350" spc="125" dirty="0">
                <a:latin typeface="Georgia"/>
                <a:cs typeface="Georgia"/>
              </a:rPr>
              <a:t> </a:t>
            </a:r>
            <a:r>
              <a:rPr sz="1350" spc="-35" dirty="0">
                <a:latin typeface="Georgia"/>
                <a:cs typeface="Georgia"/>
              </a:rPr>
              <a:t>o</a:t>
            </a:r>
            <a:r>
              <a:rPr sz="2025" spc="-52" baseline="2057" dirty="0">
                <a:latin typeface="Georgia"/>
                <a:cs typeface="Georgia"/>
              </a:rPr>
              <a:t>thers</a:t>
            </a:r>
            <a:r>
              <a:rPr sz="2025" spc="-52" baseline="4115" dirty="0">
                <a:latin typeface="Georgia"/>
                <a:cs typeface="Georgia"/>
              </a:rPr>
              <a:t>...It</a:t>
            </a:r>
            <a:r>
              <a:rPr sz="2025" spc="195" baseline="4115" dirty="0">
                <a:latin typeface="Georgia"/>
                <a:cs typeface="Georgia"/>
              </a:rPr>
              <a:t> </a:t>
            </a:r>
            <a:r>
              <a:rPr sz="2025" spc="-300" baseline="4115" dirty="0">
                <a:latin typeface="Georgia"/>
                <a:cs typeface="Georgia"/>
              </a:rPr>
              <a:t>wa</a:t>
            </a:r>
            <a:r>
              <a:rPr sz="2025" spc="-300" baseline="6172" dirty="0">
                <a:latin typeface="Georgia"/>
                <a:cs typeface="Georgia"/>
              </a:rPr>
              <a:t>s</a:t>
            </a:r>
            <a:r>
              <a:rPr sz="2025" spc="195" baseline="6172" dirty="0">
                <a:latin typeface="Georgia"/>
                <a:cs typeface="Georgia"/>
              </a:rPr>
              <a:t> </a:t>
            </a:r>
            <a:r>
              <a:rPr sz="2025" baseline="6172" dirty="0">
                <a:latin typeface="Georgia"/>
                <a:cs typeface="Georgia"/>
              </a:rPr>
              <a:t>so</a:t>
            </a:r>
            <a:r>
              <a:rPr sz="2025" spc="195" baseline="6172" dirty="0">
                <a:latin typeface="Georgia"/>
                <a:cs typeface="Georgia"/>
              </a:rPr>
              <a:t> </a:t>
            </a:r>
            <a:r>
              <a:rPr sz="2025" baseline="6172" dirty="0">
                <a:latin typeface="Georgia"/>
                <a:cs typeface="Georgia"/>
              </a:rPr>
              <a:t>h</a:t>
            </a:r>
            <a:r>
              <a:rPr sz="2025" baseline="8230" dirty="0">
                <a:latin typeface="Georgia"/>
                <a:cs typeface="Georgia"/>
              </a:rPr>
              <a:t>elpfu</a:t>
            </a:r>
            <a:r>
              <a:rPr sz="2025" baseline="10288" dirty="0">
                <a:latin typeface="Georgia"/>
                <a:cs typeface="Georgia"/>
              </a:rPr>
              <a:t>l</a:t>
            </a:r>
            <a:r>
              <a:rPr sz="2025" spc="195" baseline="10288" dirty="0">
                <a:latin typeface="Georgia"/>
                <a:cs typeface="Georgia"/>
              </a:rPr>
              <a:t> </a:t>
            </a:r>
            <a:r>
              <a:rPr sz="2025" baseline="10288" dirty="0">
                <a:latin typeface="Georgia"/>
                <a:cs typeface="Georgia"/>
              </a:rPr>
              <a:t>to</a:t>
            </a:r>
            <a:r>
              <a:rPr sz="2025" spc="195" baseline="10288" dirty="0">
                <a:latin typeface="Georgia"/>
                <a:cs typeface="Georgia"/>
              </a:rPr>
              <a:t> </a:t>
            </a:r>
            <a:r>
              <a:rPr sz="2025" spc="-15" baseline="10288" dirty="0">
                <a:latin typeface="Georgia"/>
                <a:cs typeface="Georgia"/>
              </a:rPr>
              <a:t>sh</a:t>
            </a:r>
            <a:r>
              <a:rPr sz="2025" spc="-15" baseline="12345" dirty="0">
                <a:latin typeface="Georgia"/>
                <a:cs typeface="Georgia"/>
              </a:rPr>
              <a:t>are...</a:t>
            </a:r>
            <a:endParaRPr sz="2025" baseline="12345">
              <a:latin typeface="Georgia"/>
              <a:cs typeface="Georgia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Storybook</a:t>
            </a:r>
            <a:r>
              <a:rPr spc="-585" dirty="0"/>
              <a:t> </a:t>
            </a:r>
            <a:r>
              <a:rPr spc="-10" dirty="0"/>
              <a:t>Workshops</a:t>
            </a:r>
          </a:p>
        </p:txBody>
      </p: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13061" y="3103248"/>
            <a:ext cx="180975" cy="180974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1828986" y="2785748"/>
            <a:ext cx="739711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spc="-40" dirty="0">
                <a:solidFill>
                  <a:srgbClr val="FFFFFF"/>
                </a:solidFill>
                <a:latin typeface="Tahoma"/>
                <a:cs typeface="Tahoma"/>
              </a:rPr>
              <a:t>measure</a:t>
            </a:r>
            <a:r>
              <a:rPr sz="4500" spc="-459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500" dirty="0">
                <a:solidFill>
                  <a:srgbClr val="FFFFFF"/>
                </a:solidFill>
                <a:latin typeface="Tahoma"/>
                <a:cs typeface="Tahoma"/>
              </a:rPr>
              <a:t>impact</a:t>
            </a:r>
            <a:r>
              <a:rPr sz="4500" spc="-459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500" spc="-30" dirty="0">
                <a:solidFill>
                  <a:srgbClr val="FFFFFF"/>
                </a:solidFill>
                <a:latin typeface="Tahoma"/>
                <a:cs typeface="Tahoma"/>
              </a:rPr>
              <a:t>before</a:t>
            </a:r>
            <a:r>
              <a:rPr sz="4500" spc="-459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500" spc="-130" dirty="0">
                <a:solidFill>
                  <a:srgbClr val="FFFFFF"/>
                </a:solidFill>
                <a:latin typeface="Tahoma"/>
                <a:cs typeface="Tahoma"/>
              </a:rPr>
              <a:t>&amp;</a:t>
            </a:r>
            <a:r>
              <a:rPr sz="4500" spc="-459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500" spc="-90" dirty="0">
                <a:solidFill>
                  <a:srgbClr val="FFFFFF"/>
                </a:solidFill>
                <a:latin typeface="Tahoma"/>
                <a:cs typeface="Tahoma"/>
              </a:rPr>
              <a:t>after</a:t>
            </a:r>
            <a:endParaRPr sz="45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770077" y="6407563"/>
            <a:ext cx="419734" cy="2315210"/>
          </a:xfrm>
          <a:custGeom>
            <a:avLst/>
            <a:gdLst/>
            <a:ahLst/>
            <a:cxnLst/>
            <a:rect l="l" t="t" r="r" b="b"/>
            <a:pathLst>
              <a:path w="419734" h="2315209">
                <a:moveTo>
                  <a:pt x="419153" y="2314047"/>
                </a:moveTo>
                <a:lnTo>
                  <a:pt x="415167" y="2314762"/>
                </a:lnTo>
                <a:lnTo>
                  <a:pt x="0" y="715"/>
                </a:lnTo>
                <a:lnTo>
                  <a:pt x="3985" y="0"/>
                </a:lnTo>
                <a:lnTo>
                  <a:pt x="419153" y="2314047"/>
                </a:lnTo>
                <a:close/>
              </a:path>
            </a:pathLst>
          </a:custGeom>
          <a:solidFill>
            <a:srgbClr val="F9E7C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9047571" y="6486800"/>
            <a:ext cx="2859405" cy="2662555"/>
            <a:chOff x="9047571" y="6486800"/>
            <a:chExt cx="2859405" cy="2662555"/>
          </a:xfrm>
        </p:grpSpPr>
        <p:sp>
          <p:nvSpPr>
            <p:cNvPr id="4" name="object 4"/>
            <p:cNvSpPr/>
            <p:nvPr/>
          </p:nvSpPr>
          <p:spPr>
            <a:xfrm>
              <a:off x="9118149" y="7792403"/>
              <a:ext cx="226695" cy="1260475"/>
            </a:xfrm>
            <a:custGeom>
              <a:avLst/>
              <a:gdLst/>
              <a:ahLst/>
              <a:cxnLst/>
              <a:rect l="l" t="t" r="r" b="b"/>
              <a:pathLst>
                <a:path w="226695" h="1260475">
                  <a:moveTo>
                    <a:pt x="226098" y="1260219"/>
                  </a:moveTo>
                  <a:lnTo>
                    <a:pt x="0" y="0"/>
                  </a:lnTo>
                  <a:lnTo>
                    <a:pt x="226098" y="1260219"/>
                  </a:lnTo>
                  <a:close/>
                </a:path>
              </a:pathLst>
            </a:custGeom>
            <a:solidFill>
              <a:srgbClr val="F9E7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047571" y="6486800"/>
              <a:ext cx="2047750" cy="239997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00321" y="7538945"/>
              <a:ext cx="1506211" cy="1610113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9143810" y="881"/>
            <a:ext cx="9142730" cy="10286365"/>
            <a:chOff x="9143810" y="881"/>
            <a:chExt cx="9142730" cy="1028636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434501" y="739233"/>
              <a:ext cx="7021795" cy="382642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435947" y="3606042"/>
              <a:ext cx="6024380" cy="565397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440984" y="2079172"/>
              <a:ext cx="3069441" cy="119373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4223736" y="2218264"/>
              <a:ext cx="3723640" cy="2778125"/>
            </a:xfrm>
            <a:custGeom>
              <a:avLst/>
              <a:gdLst/>
              <a:ahLst/>
              <a:cxnLst/>
              <a:rect l="l" t="t" r="r" b="b"/>
              <a:pathLst>
                <a:path w="3723640" h="2778125">
                  <a:moveTo>
                    <a:pt x="326181" y="2777675"/>
                  </a:moveTo>
                  <a:lnTo>
                    <a:pt x="0" y="482844"/>
                  </a:lnTo>
                  <a:lnTo>
                    <a:pt x="3397038" y="0"/>
                  </a:lnTo>
                  <a:lnTo>
                    <a:pt x="3723218" y="2294830"/>
                  </a:lnTo>
                  <a:lnTo>
                    <a:pt x="326181" y="2777675"/>
                  </a:lnTo>
                  <a:close/>
                </a:path>
              </a:pathLst>
            </a:custGeom>
            <a:solidFill>
              <a:srgbClr val="F9E7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401536" y="2351349"/>
              <a:ext cx="3395579" cy="252028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444053" y="5723292"/>
              <a:ext cx="6842162" cy="456370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143810" y="881"/>
              <a:ext cx="7656950" cy="3787603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 rot="19920000">
            <a:off x="11394708" y="5912283"/>
            <a:ext cx="3120728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0"/>
              </a:lnSpc>
            </a:pPr>
            <a:r>
              <a:rPr sz="2025" baseline="-4115" dirty="0">
                <a:latin typeface="Georgia"/>
                <a:cs typeface="Georgia"/>
              </a:rPr>
              <a:t>Fo</a:t>
            </a:r>
            <a:r>
              <a:rPr sz="2025" baseline="-2057" dirty="0">
                <a:latin typeface="Georgia"/>
                <a:cs typeface="Georgia"/>
              </a:rPr>
              <a:t>sterin</a:t>
            </a:r>
            <a:r>
              <a:rPr sz="1350" dirty="0">
                <a:latin typeface="Georgia"/>
                <a:cs typeface="Georgia"/>
              </a:rPr>
              <a:t>g</a:t>
            </a:r>
            <a:r>
              <a:rPr sz="1350" spc="90" dirty="0">
                <a:latin typeface="Georgia"/>
                <a:cs typeface="Georgia"/>
              </a:rPr>
              <a:t> </a:t>
            </a:r>
            <a:r>
              <a:rPr sz="1350" spc="-35" dirty="0">
                <a:latin typeface="Georgia"/>
                <a:cs typeface="Georgia"/>
              </a:rPr>
              <a:t>resil</a:t>
            </a:r>
            <a:r>
              <a:rPr sz="2025" spc="-52" baseline="2057" dirty="0">
                <a:latin typeface="Georgia"/>
                <a:cs typeface="Georgia"/>
              </a:rPr>
              <a:t>ience</a:t>
            </a:r>
            <a:r>
              <a:rPr sz="2025" spc="142" baseline="2057" dirty="0">
                <a:latin typeface="Georgia"/>
                <a:cs typeface="Georgia"/>
              </a:rPr>
              <a:t> </a:t>
            </a:r>
            <a:r>
              <a:rPr sz="2025" baseline="4115" dirty="0">
                <a:latin typeface="Georgia"/>
                <a:cs typeface="Georgia"/>
              </a:rPr>
              <a:t>and</a:t>
            </a:r>
            <a:r>
              <a:rPr sz="2025" spc="142" baseline="4115" dirty="0">
                <a:latin typeface="Georgia"/>
                <a:cs typeface="Georgia"/>
              </a:rPr>
              <a:t> </a:t>
            </a:r>
            <a:r>
              <a:rPr sz="2025" spc="-172" baseline="4115" dirty="0">
                <a:latin typeface="Georgia"/>
                <a:cs typeface="Georgia"/>
              </a:rPr>
              <a:t>c</a:t>
            </a:r>
            <a:r>
              <a:rPr sz="2025" spc="-172" baseline="6172" dirty="0">
                <a:latin typeface="Georgia"/>
                <a:cs typeface="Georgia"/>
              </a:rPr>
              <a:t>ommun</a:t>
            </a:r>
            <a:r>
              <a:rPr sz="2025" spc="-172" baseline="8230" dirty="0">
                <a:latin typeface="Georgia"/>
                <a:cs typeface="Georgia"/>
              </a:rPr>
              <a:t>ity</a:t>
            </a:r>
            <a:r>
              <a:rPr sz="2025" spc="142" baseline="8230" dirty="0">
                <a:latin typeface="Georgia"/>
                <a:cs typeface="Georgia"/>
              </a:rPr>
              <a:t> </a:t>
            </a:r>
            <a:r>
              <a:rPr sz="2025" spc="-30" baseline="8230" dirty="0">
                <a:latin typeface="Georgia"/>
                <a:cs typeface="Georgia"/>
              </a:rPr>
              <a:t>wi</a:t>
            </a:r>
            <a:r>
              <a:rPr sz="2025" spc="-30" baseline="10288" dirty="0">
                <a:latin typeface="Georgia"/>
                <a:cs typeface="Georgia"/>
              </a:rPr>
              <a:t>th</a:t>
            </a:r>
            <a:endParaRPr sz="2025" baseline="10288">
              <a:latin typeface="Georgia"/>
              <a:cs typeface="Georgia"/>
            </a:endParaRPr>
          </a:p>
        </p:txBody>
      </p:sp>
      <p:sp>
        <p:nvSpPr>
          <p:cNvPr id="16" name="object 16"/>
          <p:cNvSpPr txBox="1"/>
          <p:nvPr/>
        </p:nvSpPr>
        <p:spPr>
          <a:xfrm rot="19920000">
            <a:off x="11549185" y="6080099"/>
            <a:ext cx="3993441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55"/>
              </a:lnSpc>
            </a:pPr>
            <a:r>
              <a:rPr sz="1350" spc="-30" dirty="0">
                <a:latin typeface="Georgia"/>
                <a:cs typeface="Georgia"/>
              </a:rPr>
              <a:t>stud</a:t>
            </a:r>
            <a:r>
              <a:rPr sz="2025" spc="-44" baseline="2057" dirty="0">
                <a:latin typeface="Georgia"/>
                <a:cs typeface="Georgia"/>
              </a:rPr>
              <a:t>ent-</a:t>
            </a:r>
            <a:r>
              <a:rPr sz="2025" baseline="2057" dirty="0">
                <a:latin typeface="Georgia"/>
                <a:cs typeface="Georgia"/>
              </a:rPr>
              <a:t>c</a:t>
            </a:r>
            <a:r>
              <a:rPr sz="2025" baseline="4115" dirty="0">
                <a:latin typeface="Georgia"/>
                <a:cs typeface="Georgia"/>
              </a:rPr>
              <a:t>reated</a:t>
            </a:r>
            <a:r>
              <a:rPr sz="2025" spc="630" baseline="4115" dirty="0">
                <a:latin typeface="Georgia"/>
                <a:cs typeface="Georgia"/>
              </a:rPr>
              <a:t> </a:t>
            </a:r>
            <a:r>
              <a:rPr sz="2025" spc="-75" baseline="6172" dirty="0">
                <a:latin typeface="Georgia"/>
                <a:cs typeface="Georgia"/>
              </a:rPr>
              <a:t>stor</a:t>
            </a:r>
            <a:r>
              <a:rPr sz="2025" spc="-75" baseline="8230" dirty="0">
                <a:latin typeface="Georgia"/>
                <a:cs typeface="Georgia"/>
              </a:rPr>
              <a:t>ybook</a:t>
            </a:r>
            <a:r>
              <a:rPr sz="2025" spc="-75" baseline="10288" dirty="0">
                <a:latin typeface="Georgia"/>
                <a:cs typeface="Georgia"/>
              </a:rPr>
              <a:t>s</a:t>
            </a:r>
            <a:r>
              <a:rPr sz="2025" spc="52" baseline="10288" dirty="0">
                <a:latin typeface="Georgia"/>
                <a:cs typeface="Georgia"/>
              </a:rPr>
              <a:t> </a:t>
            </a:r>
            <a:r>
              <a:rPr sz="2025" spc="-60" baseline="10288" dirty="0">
                <a:latin typeface="Georgia"/>
                <a:cs typeface="Georgia"/>
              </a:rPr>
              <a:t>abou</a:t>
            </a:r>
            <a:r>
              <a:rPr sz="2025" spc="-60" baseline="12345" dirty="0">
                <a:latin typeface="Georgia"/>
                <a:cs typeface="Georgia"/>
              </a:rPr>
              <a:t>t</a:t>
            </a:r>
            <a:r>
              <a:rPr sz="2025" spc="52" baseline="12345" dirty="0">
                <a:latin typeface="Georgia"/>
                <a:cs typeface="Georgia"/>
              </a:rPr>
              <a:t> </a:t>
            </a:r>
            <a:r>
              <a:rPr sz="2025" spc="-44" baseline="12345" dirty="0">
                <a:latin typeface="Georgia"/>
                <a:cs typeface="Georgia"/>
              </a:rPr>
              <a:t>shar</a:t>
            </a:r>
            <a:r>
              <a:rPr sz="2025" spc="-44" baseline="14403" dirty="0">
                <a:latin typeface="Georgia"/>
                <a:cs typeface="Georgia"/>
              </a:rPr>
              <a:t>ed</a:t>
            </a:r>
            <a:r>
              <a:rPr sz="2025" spc="52" baseline="14403" dirty="0">
                <a:latin typeface="Georgia"/>
                <a:cs typeface="Georgia"/>
              </a:rPr>
              <a:t> </a:t>
            </a:r>
            <a:r>
              <a:rPr sz="2025" spc="-15" baseline="14403" dirty="0">
                <a:latin typeface="Georgia"/>
                <a:cs typeface="Georgia"/>
              </a:rPr>
              <a:t>st</a:t>
            </a:r>
            <a:r>
              <a:rPr sz="2025" spc="-15" baseline="16460" dirty="0">
                <a:latin typeface="Georgia"/>
                <a:cs typeface="Georgia"/>
              </a:rPr>
              <a:t>ruggle</a:t>
            </a:r>
            <a:r>
              <a:rPr sz="2025" spc="-15" baseline="18518" dirty="0">
                <a:latin typeface="Georgia"/>
                <a:cs typeface="Georgia"/>
              </a:rPr>
              <a:t>s.</a:t>
            </a:r>
            <a:endParaRPr sz="2025" baseline="18518">
              <a:latin typeface="Georgia"/>
              <a:cs typeface="Georgia"/>
            </a:endParaRPr>
          </a:p>
        </p:txBody>
      </p:sp>
      <p:sp>
        <p:nvSpPr>
          <p:cNvPr id="17" name="object 17"/>
          <p:cNvSpPr txBox="1"/>
          <p:nvPr/>
        </p:nvSpPr>
        <p:spPr>
          <a:xfrm rot="19920000">
            <a:off x="11754274" y="6449978"/>
            <a:ext cx="4017549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50"/>
              </a:lnSpc>
            </a:pPr>
            <a:r>
              <a:rPr sz="2025" spc="630" baseline="-8230" dirty="0">
                <a:latin typeface="Georgia"/>
                <a:cs typeface="Georgia"/>
              </a:rPr>
              <a:t>I</a:t>
            </a:r>
            <a:r>
              <a:rPr sz="2025" spc="135" baseline="-8230" dirty="0">
                <a:latin typeface="Georgia"/>
                <a:cs typeface="Georgia"/>
              </a:rPr>
              <a:t> </a:t>
            </a:r>
            <a:r>
              <a:rPr sz="2025" baseline="-8230" dirty="0">
                <a:latin typeface="Georgia"/>
                <a:cs typeface="Georgia"/>
              </a:rPr>
              <a:t>h</a:t>
            </a:r>
            <a:r>
              <a:rPr sz="2025" baseline="-6172" dirty="0">
                <a:latin typeface="Georgia"/>
                <a:cs typeface="Georgia"/>
              </a:rPr>
              <a:t>ad</a:t>
            </a:r>
            <a:r>
              <a:rPr sz="2025" spc="135" baseline="-6172" dirty="0">
                <a:latin typeface="Georgia"/>
                <a:cs typeface="Georgia"/>
              </a:rPr>
              <a:t> </a:t>
            </a:r>
            <a:r>
              <a:rPr sz="2025" baseline="-6172" dirty="0">
                <a:latin typeface="Georgia"/>
                <a:cs typeface="Georgia"/>
              </a:rPr>
              <a:t>a</a:t>
            </a:r>
            <a:r>
              <a:rPr sz="2025" spc="142" baseline="-6172" dirty="0">
                <a:latin typeface="Georgia"/>
                <a:cs typeface="Georgia"/>
              </a:rPr>
              <a:t> </a:t>
            </a:r>
            <a:r>
              <a:rPr sz="2025" baseline="-6172" dirty="0">
                <a:latin typeface="Georgia"/>
                <a:cs typeface="Georgia"/>
              </a:rPr>
              <a:t>d</a:t>
            </a:r>
            <a:r>
              <a:rPr sz="2025" baseline="-4115" dirty="0">
                <a:latin typeface="Georgia"/>
                <a:cs typeface="Georgia"/>
              </a:rPr>
              <a:t>ifficu</a:t>
            </a:r>
            <a:r>
              <a:rPr sz="2025" baseline="-2057" dirty="0">
                <a:latin typeface="Georgia"/>
                <a:cs typeface="Georgia"/>
              </a:rPr>
              <a:t>lt</a:t>
            </a:r>
            <a:r>
              <a:rPr sz="2025" spc="135" baseline="-2057" dirty="0">
                <a:latin typeface="Georgia"/>
                <a:cs typeface="Georgia"/>
              </a:rPr>
              <a:t> </a:t>
            </a:r>
            <a:r>
              <a:rPr sz="2025" spc="-127" baseline="-2057" dirty="0">
                <a:latin typeface="Georgia"/>
                <a:cs typeface="Georgia"/>
              </a:rPr>
              <a:t>tim</a:t>
            </a:r>
            <a:r>
              <a:rPr sz="1350" spc="-85" dirty="0">
                <a:latin typeface="Georgia"/>
                <a:cs typeface="Georgia"/>
              </a:rPr>
              <a:t>e</a:t>
            </a:r>
            <a:r>
              <a:rPr sz="1350" spc="95" dirty="0">
                <a:latin typeface="Georgia"/>
                <a:cs typeface="Georgia"/>
              </a:rPr>
              <a:t> </a:t>
            </a:r>
            <a:r>
              <a:rPr sz="1350" dirty="0">
                <a:latin typeface="Georgia"/>
                <a:cs typeface="Georgia"/>
              </a:rPr>
              <a:t>at</a:t>
            </a:r>
            <a:r>
              <a:rPr sz="1350" spc="90" dirty="0">
                <a:latin typeface="Georgia"/>
                <a:cs typeface="Georgia"/>
              </a:rPr>
              <a:t> </a:t>
            </a:r>
            <a:r>
              <a:rPr sz="1350" dirty="0">
                <a:latin typeface="Georgia"/>
                <a:cs typeface="Georgia"/>
              </a:rPr>
              <a:t>fi</a:t>
            </a:r>
            <a:r>
              <a:rPr sz="2025" baseline="2057" dirty="0">
                <a:latin typeface="Georgia"/>
                <a:cs typeface="Georgia"/>
              </a:rPr>
              <a:t>rst</a:t>
            </a:r>
            <a:r>
              <a:rPr sz="2025" spc="142" baseline="2057" dirty="0">
                <a:latin typeface="Georgia"/>
                <a:cs typeface="Georgia"/>
              </a:rPr>
              <a:t> </a:t>
            </a:r>
            <a:r>
              <a:rPr sz="2025" spc="-15" baseline="2057" dirty="0">
                <a:latin typeface="Georgia"/>
                <a:cs typeface="Georgia"/>
              </a:rPr>
              <a:t>be</a:t>
            </a:r>
            <a:r>
              <a:rPr sz="2025" spc="-15" baseline="4115" dirty="0">
                <a:latin typeface="Georgia"/>
                <a:cs typeface="Georgia"/>
              </a:rPr>
              <a:t>fore</a:t>
            </a:r>
            <a:r>
              <a:rPr sz="2025" spc="135" baseline="4115" dirty="0">
                <a:latin typeface="Georgia"/>
                <a:cs typeface="Georgia"/>
              </a:rPr>
              <a:t> </a:t>
            </a:r>
            <a:r>
              <a:rPr sz="2025" spc="630" baseline="4115" dirty="0">
                <a:latin typeface="Georgia"/>
                <a:cs typeface="Georgia"/>
              </a:rPr>
              <a:t>I</a:t>
            </a:r>
            <a:r>
              <a:rPr sz="2025" spc="142" baseline="4115" dirty="0">
                <a:latin typeface="Georgia"/>
                <a:cs typeface="Georgia"/>
              </a:rPr>
              <a:t> </a:t>
            </a:r>
            <a:r>
              <a:rPr sz="2025" spc="-60" baseline="6172" dirty="0">
                <a:latin typeface="Georgia"/>
                <a:cs typeface="Georgia"/>
              </a:rPr>
              <a:t>reach</a:t>
            </a:r>
            <a:r>
              <a:rPr sz="2025" spc="-60" baseline="8230" dirty="0">
                <a:latin typeface="Georgia"/>
                <a:cs typeface="Georgia"/>
              </a:rPr>
              <a:t>ed</a:t>
            </a:r>
            <a:r>
              <a:rPr sz="2025" spc="135" baseline="8230" dirty="0">
                <a:latin typeface="Georgia"/>
                <a:cs typeface="Georgia"/>
              </a:rPr>
              <a:t> </a:t>
            </a:r>
            <a:r>
              <a:rPr sz="2025" spc="-37" baseline="8230" dirty="0">
                <a:latin typeface="Georgia"/>
                <a:cs typeface="Georgia"/>
              </a:rPr>
              <a:t>ou</a:t>
            </a:r>
            <a:r>
              <a:rPr sz="2025" spc="-37" baseline="10288" dirty="0">
                <a:latin typeface="Georgia"/>
                <a:cs typeface="Georgia"/>
              </a:rPr>
              <a:t>t</a:t>
            </a:r>
            <a:endParaRPr sz="2025" baseline="10288">
              <a:latin typeface="Georgia"/>
              <a:cs typeface="Georgia"/>
            </a:endParaRPr>
          </a:p>
        </p:txBody>
      </p:sp>
      <p:sp>
        <p:nvSpPr>
          <p:cNvPr id="18" name="object 18"/>
          <p:cNvSpPr txBox="1"/>
          <p:nvPr/>
        </p:nvSpPr>
        <p:spPr>
          <a:xfrm rot="19920000">
            <a:off x="12027052" y="7090250"/>
            <a:ext cx="2905817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25"/>
              </a:lnSpc>
            </a:pPr>
            <a:r>
              <a:rPr sz="1350" dirty="0">
                <a:latin typeface="Georgia"/>
                <a:cs typeface="Georgia"/>
              </a:rPr>
              <a:t>to</a:t>
            </a:r>
            <a:r>
              <a:rPr sz="1350" spc="125" dirty="0">
                <a:latin typeface="Georgia"/>
                <a:cs typeface="Georgia"/>
              </a:rPr>
              <a:t> </a:t>
            </a:r>
            <a:r>
              <a:rPr sz="1350" spc="-35" dirty="0">
                <a:latin typeface="Georgia"/>
                <a:cs typeface="Georgia"/>
              </a:rPr>
              <a:t>o</a:t>
            </a:r>
            <a:r>
              <a:rPr sz="2025" spc="-52" baseline="2057" dirty="0">
                <a:latin typeface="Georgia"/>
                <a:cs typeface="Georgia"/>
              </a:rPr>
              <a:t>thers</a:t>
            </a:r>
            <a:r>
              <a:rPr sz="2025" spc="-52" baseline="4115" dirty="0">
                <a:latin typeface="Georgia"/>
                <a:cs typeface="Georgia"/>
              </a:rPr>
              <a:t>...It</a:t>
            </a:r>
            <a:r>
              <a:rPr sz="2025" spc="195" baseline="4115" dirty="0">
                <a:latin typeface="Georgia"/>
                <a:cs typeface="Georgia"/>
              </a:rPr>
              <a:t> </a:t>
            </a:r>
            <a:r>
              <a:rPr sz="2025" spc="-300" baseline="4115" dirty="0">
                <a:latin typeface="Georgia"/>
                <a:cs typeface="Georgia"/>
              </a:rPr>
              <a:t>wa</a:t>
            </a:r>
            <a:r>
              <a:rPr sz="2025" spc="-300" baseline="6172" dirty="0">
                <a:latin typeface="Georgia"/>
                <a:cs typeface="Georgia"/>
              </a:rPr>
              <a:t>s</a:t>
            </a:r>
            <a:r>
              <a:rPr sz="2025" spc="195" baseline="6172" dirty="0">
                <a:latin typeface="Georgia"/>
                <a:cs typeface="Georgia"/>
              </a:rPr>
              <a:t> </a:t>
            </a:r>
            <a:r>
              <a:rPr sz="2025" baseline="6172" dirty="0">
                <a:latin typeface="Georgia"/>
                <a:cs typeface="Georgia"/>
              </a:rPr>
              <a:t>so</a:t>
            </a:r>
            <a:r>
              <a:rPr sz="2025" spc="195" baseline="6172" dirty="0">
                <a:latin typeface="Georgia"/>
                <a:cs typeface="Georgia"/>
              </a:rPr>
              <a:t> </a:t>
            </a:r>
            <a:r>
              <a:rPr sz="2025" baseline="6172" dirty="0">
                <a:latin typeface="Georgia"/>
                <a:cs typeface="Georgia"/>
              </a:rPr>
              <a:t>h</a:t>
            </a:r>
            <a:r>
              <a:rPr sz="2025" baseline="8230" dirty="0">
                <a:latin typeface="Georgia"/>
                <a:cs typeface="Georgia"/>
              </a:rPr>
              <a:t>elpfu</a:t>
            </a:r>
            <a:r>
              <a:rPr sz="2025" baseline="10288" dirty="0">
                <a:latin typeface="Georgia"/>
                <a:cs typeface="Georgia"/>
              </a:rPr>
              <a:t>l</a:t>
            </a:r>
            <a:r>
              <a:rPr sz="2025" spc="195" baseline="10288" dirty="0">
                <a:latin typeface="Georgia"/>
                <a:cs typeface="Georgia"/>
              </a:rPr>
              <a:t> </a:t>
            </a:r>
            <a:r>
              <a:rPr sz="2025" baseline="10288" dirty="0">
                <a:latin typeface="Georgia"/>
                <a:cs typeface="Georgia"/>
              </a:rPr>
              <a:t>to</a:t>
            </a:r>
            <a:r>
              <a:rPr sz="2025" spc="195" baseline="10288" dirty="0">
                <a:latin typeface="Georgia"/>
                <a:cs typeface="Georgia"/>
              </a:rPr>
              <a:t> </a:t>
            </a:r>
            <a:r>
              <a:rPr sz="2025" spc="-15" baseline="10288" dirty="0">
                <a:latin typeface="Georgia"/>
                <a:cs typeface="Georgia"/>
              </a:rPr>
              <a:t>sh</a:t>
            </a:r>
            <a:r>
              <a:rPr sz="2025" spc="-15" baseline="12345" dirty="0">
                <a:latin typeface="Georgia"/>
                <a:cs typeface="Georgia"/>
              </a:rPr>
              <a:t>are...</a:t>
            </a:r>
            <a:endParaRPr sz="2025" baseline="12345">
              <a:latin typeface="Georgia"/>
              <a:cs typeface="Georgia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Storybook</a:t>
            </a:r>
            <a:r>
              <a:rPr spc="-585" dirty="0"/>
              <a:t> </a:t>
            </a:r>
            <a:r>
              <a:rPr spc="-10" dirty="0"/>
              <a:t>Workshops</a:t>
            </a:r>
          </a:p>
        </p:txBody>
      </p:sp>
      <p:pic>
        <p:nvPicPr>
          <p:cNvPr id="20" name="object 2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413061" y="3103248"/>
            <a:ext cx="180975" cy="180974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413061" y="4246248"/>
            <a:ext cx="180975" cy="180974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1828986" y="2785748"/>
            <a:ext cx="8606155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spc="-40" dirty="0">
                <a:solidFill>
                  <a:srgbClr val="FFFFFF"/>
                </a:solidFill>
                <a:latin typeface="Tahoma"/>
                <a:cs typeface="Tahoma"/>
              </a:rPr>
              <a:t>measure</a:t>
            </a:r>
            <a:r>
              <a:rPr sz="4500" spc="-459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500" dirty="0">
                <a:solidFill>
                  <a:srgbClr val="FFFFFF"/>
                </a:solidFill>
                <a:latin typeface="Tahoma"/>
                <a:cs typeface="Tahoma"/>
              </a:rPr>
              <a:t>impact</a:t>
            </a:r>
            <a:r>
              <a:rPr sz="4500" spc="-459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500" spc="-30" dirty="0">
                <a:solidFill>
                  <a:srgbClr val="FFFFFF"/>
                </a:solidFill>
                <a:latin typeface="Tahoma"/>
                <a:cs typeface="Tahoma"/>
              </a:rPr>
              <a:t>before</a:t>
            </a:r>
            <a:r>
              <a:rPr sz="4500" spc="-459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500" spc="-130" dirty="0">
                <a:solidFill>
                  <a:srgbClr val="FFFFFF"/>
                </a:solidFill>
                <a:latin typeface="Tahoma"/>
                <a:cs typeface="Tahoma"/>
              </a:rPr>
              <a:t>&amp;</a:t>
            </a:r>
            <a:r>
              <a:rPr sz="4500" spc="-459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500" spc="-10" dirty="0">
                <a:solidFill>
                  <a:srgbClr val="FFFFFF"/>
                </a:solidFill>
                <a:latin typeface="Tahoma"/>
                <a:cs typeface="Tahoma"/>
              </a:rPr>
              <a:t>after</a:t>
            </a:r>
            <a:endParaRPr sz="45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600"/>
              </a:spcBef>
            </a:pPr>
            <a:r>
              <a:rPr sz="4500" spc="-90" dirty="0">
                <a:solidFill>
                  <a:srgbClr val="FFFFFF"/>
                </a:solidFill>
                <a:latin typeface="Tahoma"/>
                <a:cs typeface="Tahoma"/>
              </a:rPr>
              <a:t>storybooks</a:t>
            </a:r>
            <a:r>
              <a:rPr sz="4500" spc="-5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500" spc="-85" dirty="0">
                <a:solidFill>
                  <a:srgbClr val="FFFFFF"/>
                </a:solidFill>
                <a:latin typeface="Tahoma"/>
                <a:cs typeface="Tahoma"/>
              </a:rPr>
              <a:t>as</a:t>
            </a:r>
            <a:r>
              <a:rPr sz="4500" spc="-509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500" spc="-195" dirty="0">
                <a:solidFill>
                  <a:srgbClr val="FFFFFF"/>
                </a:solidFill>
                <a:latin typeface="Tahoma"/>
                <a:cs typeface="Tahoma"/>
              </a:rPr>
              <a:t>gifts</a:t>
            </a:r>
            <a:r>
              <a:rPr sz="4500" spc="-509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500" spc="-150" dirty="0">
                <a:solidFill>
                  <a:srgbClr val="FFFFFF"/>
                </a:solidFill>
                <a:latin typeface="Tahoma"/>
                <a:cs typeface="Tahoma"/>
              </a:rPr>
              <a:t>to</a:t>
            </a:r>
            <a:r>
              <a:rPr sz="4500" spc="-509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500" spc="-155" dirty="0">
                <a:solidFill>
                  <a:srgbClr val="FFFFFF"/>
                </a:solidFill>
                <a:latin typeface="Tahoma"/>
                <a:cs typeface="Tahoma"/>
              </a:rPr>
              <a:t>the</a:t>
            </a:r>
            <a:r>
              <a:rPr sz="4500" spc="-5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500" spc="-190" dirty="0">
                <a:solidFill>
                  <a:srgbClr val="FFFFFF"/>
                </a:solidFill>
                <a:latin typeface="Tahoma"/>
                <a:cs typeface="Tahoma"/>
              </a:rPr>
              <a:t>next</a:t>
            </a:r>
            <a:r>
              <a:rPr sz="4500" spc="-509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500" spc="-10" dirty="0">
                <a:solidFill>
                  <a:srgbClr val="FFFFFF"/>
                </a:solidFill>
                <a:latin typeface="Tahoma"/>
                <a:cs typeface="Tahoma"/>
              </a:rPr>
              <a:t>cohort</a:t>
            </a:r>
            <a:endParaRPr sz="45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 rot="19920000">
            <a:off x="11394708" y="5912284"/>
            <a:ext cx="3120728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0"/>
              </a:lnSpc>
            </a:pPr>
            <a:r>
              <a:rPr sz="2025" baseline="-4115" dirty="0">
                <a:latin typeface="Georgia"/>
                <a:cs typeface="Georgia"/>
              </a:rPr>
              <a:t>Fo</a:t>
            </a:r>
            <a:r>
              <a:rPr sz="2025" baseline="-2057" dirty="0">
                <a:latin typeface="Georgia"/>
                <a:cs typeface="Georgia"/>
              </a:rPr>
              <a:t>sterin</a:t>
            </a:r>
            <a:r>
              <a:rPr sz="1350" dirty="0">
                <a:latin typeface="Georgia"/>
                <a:cs typeface="Georgia"/>
              </a:rPr>
              <a:t>g</a:t>
            </a:r>
            <a:r>
              <a:rPr sz="1350" spc="90" dirty="0">
                <a:latin typeface="Georgia"/>
                <a:cs typeface="Georgia"/>
              </a:rPr>
              <a:t> </a:t>
            </a:r>
            <a:r>
              <a:rPr sz="1350" spc="-35" dirty="0">
                <a:latin typeface="Georgia"/>
                <a:cs typeface="Georgia"/>
              </a:rPr>
              <a:t>resil</a:t>
            </a:r>
            <a:r>
              <a:rPr sz="2025" spc="-52" baseline="2057" dirty="0">
                <a:latin typeface="Georgia"/>
                <a:cs typeface="Georgia"/>
              </a:rPr>
              <a:t>ience</a:t>
            </a:r>
            <a:r>
              <a:rPr sz="2025" spc="142" baseline="2057" dirty="0">
                <a:latin typeface="Georgia"/>
                <a:cs typeface="Georgia"/>
              </a:rPr>
              <a:t> </a:t>
            </a:r>
            <a:r>
              <a:rPr sz="2025" baseline="4115" dirty="0">
                <a:latin typeface="Georgia"/>
                <a:cs typeface="Georgia"/>
              </a:rPr>
              <a:t>and</a:t>
            </a:r>
            <a:r>
              <a:rPr sz="2025" spc="142" baseline="4115" dirty="0">
                <a:latin typeface="Georgia"/>
                <a:cs typeface="Georgia"/>
              </a:rPr>
              <a:t> </a:t>
            </a:r>
            <a:r>
              <a:rPr sz="2025" spc="-172" baseline="4115" dirty="0">
                <a:latin typeface="Georgia"/>
                <a:cs typeface="Georgia"/>
              </a:rPr>
              <a:t>c</a:t>
            </a:r>
            <a:r>
              <a:rPr sz="2025" spc="-172" baseline="6172" dirty="0">
                <a:latin typeface="Georgia"/>
                <a:cs typeface="Georgia"/>
              </a:rPr>
              <a:t>ommun</a:t>
            </a:r>
            <a:r>
              <a:rPr sz="2025" spc="-172" baseline="8230" dirty="0">
                <a:latin typeface="Georgia"/>
                <a:cs typeface="Georgia"/>
              </a:rPr>
              <a:t>ity</a:t>
            </a:r>
            <a:r>
              <a:rPr sz="2025" spc="142" baseline="8230" dirty="0">
                <a:latin typeface="Georgia"/>
                <a:cs typeface="Georgia"/>
              </a:rPr>
              <a:t> </a:t>
            </a:r>
            <a:r>
              <a:rPr sz="2025" spc="-30" baseline="8230" dirty="0">
                <a:latin typeface="Georgia"/>
                <a:cs typeface="Georgia"/>
              </a:rPr>
              <a:t>wi</a:t>
            </a:r>
            <a:r>
              <a:rPr sz="2025" spc="-30" baseline="10288" dirty="0">
                <a:latin typeface="Georgia"/>
                <a:cs typeface="Georgia"/>
              </a:rPr>
              <a:t>th</a:t>
            </a:r>
            <a:endParaRPr sz="2025" baseline="10288">
              <a:latin typeface="Georgia"/>
              <a:cs typeface="Georgia"/>
            </a:endParaRPr>
          </a:p>
        </p:txBody>
      </p:sp>
      <p:sp>
        <p:nvSpPr>
          <p:cNvPr id="3" name="object 3"/>
          <p:cNvSpPr txBox="1"/>
          <p:nvPr/>
        </p:nvSpPr>
        <p:spPr>
          <a:xfrm rot="19920000">
            <a:off x="11549185" y="6080100"/>
            <a:ext cx="3993441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55"/>
              </a:lnSpc>
            </a:pPr>
            <a:r>
              <a:rPr sz="1350" spc="-30" dirty="0">
                <a:latin typeface="Georgia"/>
                <a:cs typeface="Georgia"/>
              </a:rPr>
              <a:t>stud</a:t>
            </a:r>
            <a:r>
              <a:rPr sz="2025" spc="-44" baseline="2057" dirty="0">
                <a:latin typeface="Georgia"/>
                <a:cs typeface="Georgia"/>
              </a:rPr>
              <a:t>ent-</a:t>
            </a:r>
            <a:r>
              <a:rPr sz="2025" baseline="2057" dirty="0">
                <a:latin typeface="Georgia"/>
                <a:cs typeface="Georgia"/>
              </a:rPr>
              <a:t>c</a:t>
            </a:r>
            <a:r>
              <a:rPr sz="2025" baseline="4115" dirty="0">
                <a:latin typeface="Georgia"/>
                <a:cs typeface="Georgia"/>
              </a:rPr>
              <a:t>reated</a:t>
            </a:r>
            <a:r>
              <a:rPr sz="2025" spc="630" baseline="4115" dirty="0">
                <a:latin typeface="Georgia"/>
                <a:cs typeface="Georgia"/>
              </a:rPr>
              <a:t> </a:t>
            </a:r>
            <a:r>
              <a:rPr sz="2025" spc="-75" baseline="6172" dirty="0">
                <a:latin typeface="Georgia"/>
                <a:cs typeface="Georgia"/>
              </a:rPr>
              <a:t>stor</a:t>
            </a:r>
            <a:r>
              <a:rPr sz="2025" spc="-75" baseline="8230" dirty="0">
                <a:latin typeface="Georgia"/>
                <a:cs typeface="Georgia"/>
              </a:rPr>
              <a:t>ybook</a:t>
            </a:r>
            <a:r>
              <a:rPr sz="2025" spc="-75" baseline="10288" dirty="0">
                <a:latin typeface="Georgia"/>
                <a:cs typeface="Georgia"/>
              </a:rPr>
              <a:t>s</a:t>
            </a:r>
            <a:r>
              <a:rPr sz="2025" spc="52" baseline="10288" dirty="0">
                <a:latin typeface="Georgia"/>
                <a:cs typeface="Georgia"/>
              </a:rPr>
              <a:t> </a:t>
            </a:r>
            <a:r>
              <a:rPr sz="2025" spc="-60" baseline="10288" dirty="0">
                <a:latin typeface="Georgia"/>
                <a:cs typeface="Georgia"/>
              </a:rPr>
              <a:t>abou</a:t>
            </a:r>
            <a:r>
              <a:rPr sz="2025" spc="-60" baseline="12345" dirty="0">
                <a:latin typeface="Georgia"/>
                <a:cs typeface="Georgia"/>
              </a:rPr>
              <a:t>t</a:t>
            </a:r>
            <a:r>
              <a:rPr sz="2025" spc="52" baseline="12345" dirty="0">
                <a:latin typeface="Georgia"/>
                <a:cs typeface="Georgia"/>
              </a:rPr>
              <a:t> </a:t>
            </a:r>
            <a:r>
              <a:rPr sz="2025" spc="-44" baseline="12345" dirty="0">
                <a:latin typeface="Georgia"/>
                <a:cs typeface="Georgia"/>
              </a:rPr>
              <a:t>shar</a:t>
            </a:r>
            <a:r>
              <a:rPr sz="2025" spc="-44" baseline="14403" dirty="0">
                <a:latin typeface="Georgia"/>
                <a:cs typeface="Georgia"/>
              </a:rPr>
              <a:t>ed</a:t>
            </a:r>
            <a:r>
              <a:rPr sz="2025" spc="52" baseline="14403" dirty="0">
                <a:latin typeface="Georgia"/>
                <a:cs typeface="Georgia"/>
              </a:rPr>
              <a:t> </a:t>
            </a:r>
            <a:r>
              <a:rPr sz="2025" spc="-15" baseline="14403" dirty="0">
                <a:latin typeface="Georgia"/>
                <a:cs typeface="Georgia"/>
              </a:rPr>
              <a:t>st</a:t>
            </a:r>
            <a:r>
              <a:rPr sz="2025" spc="-15" baseline="16460" dirty="0">
                <a:latin typeface="Georgia"/>
                <a:cs typeface="Georgia"/>
              </a:rPr>
              <a:t>ruggle</a:t>
            </a:r>
            <a:r>
              <a:rPr sz="2025" spc="-15" baseline="18518" dirty="0">
                <a:latin typeface="Georgia"/>
                <a:cs typeface="Georgia"/>
              </a:rPr>
              <a:t>s.</a:t>
            </a:r>
            <a:endParaRPr sz="2025" baseline="18518">
              <a:latin typeface="Georgia"/>
              <a:cs typeface="Georgia"/>
            </a:endParaRPr>
          </a:p>
        </p:txBody>
      </p:sp>
      <p:sp>
        <p:nvSpPr>
          <p:cNvPr id="4" name="object 4"/>
          <p:cNvSpPr txBox="1"/>
          <p:nvPr/>
        </p:nvSpPr>
        <p:spPr>
          <a:xfrm rot="19920000">
            <a:off x="11754274" y="6449979"/>
            <a:ext cx="4017549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50"/>
              </a:lnSpc>
            </a:pPr>
            <a:r>
              <a:rPr sz="2025" spc="630" baseline="-8230" dirty="0">
                <a:latin typeface="Georgia"/>
                <a:cs typeface="Georgia"/>
              </a:rPr>
              <a:t>I</a:t>
            </a:r>
            <a:r>
              <a:rPr sz="2025" spc="135" baseline="-8230" dirty="0">
                <a:latin typeface="Georgia"/>
                <a:cs typeface="Georgia"/>
              </a:rPr>
              <a:t> </a:t>
            </a:r>
            <a:r>
              <a:rPr sz="2025" baseline="-8230" dirty="0">
                <a:latin typeface="Georgia"/>
                <a:cs typeface="Georgia"/>
              </a:rPr>
              <a:t>h</a:t>
            </a:r>
            <a:r>
              <a:rPr sz="2025" baseline="-6172" dirty="0">
                <a:latin typeface="Georgia"/>
                <a:cs typeface="Georgia"/>
              </a:rPr>
              <a:t>ad</a:t>
            </a:r>
            <a:r>
              <a:rPr sz="2025" spc="135" baseline="-6172" dirty="0">
                <a:latin typeface="Georgia"/>
                <a:cs typeface="Georgia"/>
              </a:rPr>
              <a:t> </a:t>
            </a:r>
            <a:r>
              <a:rPr sz="2025" baseline="-6172" dirty="0">
                <a:latin typeface="Georgia"/>
                <a:cs typeface="Georgia"/>
              </a:rPr>
              <a:t>a</a:t>
            </a:r>
            <a:r>
              <a:rPr sz="2025" spc="142" baseline="-6172" dirty="0">
                <a:latin typeface="Georgia"/>
                <a:cs typeface="Georgia"/>
              </a:rPr>
              <a:t> </a:t>
            </a:r>
            <a:r>
              <a:rPr sz="2025" baseline="-6172" dirty="0">
                <a:latin typeface="Georgia"/>
                <a:cs typeface="Georgia"/>
              </a:rPr>
              <a:t>d</a:t>
            </a:r>
            <a:r>
              <a:rPr sz="2025" baseline="-4115" dirty="0">
                <a:latin typeface="Georgia"/>
                <a:cs typeface="Georgia"/>
              </a:rPr>
              <a:t>ifficu</a:t>
            </a:r>
            <a:r>
              <a:rPr sz="2025" baseline="-2057" dirty="0">
                <a:latin typeface="Georgia"/>
                <a:cs typeface="Georgia"/>
              </a:rPr>
              <a:t>lt</a:t>
            </a:r>
            <a:r>
              <a:rPr sz="2025" spc="135" baseline="-2057" dirty="0">
                <a:latin typeface="Georgia"/>
                <a:cs typeface="Georgia"/>
              </a:rPr>
              <a:t> </a:t>
            </a:r>
            <a:r>
              <a:rPr sz="2025" spc="-127" baseline="-2057" dirty="0">
                <a:latin typeface="Georgia"/>
                <a:cs typeface="Georgia"/>
              </a:rPr>
              <a:t>tim</a:t>
            </a:r>
            <a:r>
              <a:rPr sz="1350" spc="-85" dirty="0">
                <a:latin typeface="Georgia"/>
                <a:cs typeface="Georgia"/>
              </a:rPr>
              <a:t>e</a:t>
            </a:r>
            <a:r>
              <a:rPr sz="1350" spc="95" dirty="0">
                <a:latin typeface="Georgia"/>
                <a:cs typeface="Georgia"/>
              </a:rPr>
              <a:t> </a:t>
            </a:r>
            <a:r>
              <a:rPr sz="1350" dirty="0">
                <a:latin typeface="Georgia"/>
                <a:cs typeface="Georgia"/>
              </a:rPr>
              <a:t>at</a:t>
            </a:r>
            <a:r>
              <a:rPr sz="1350" spc="90" dirty="0">
                <a:latin typeface="Georgia"/>
                <a:cs typeface="Georgia"/>
              </a:rPr>
              <a:t> </a:t>
            </a:r>
            <a:r>
              <a:rPr sz="1350" dirty="0">
                <a:latin typeface="Georgia"/>
                <a:cs typeface="Georgia"/>
              </a:rPr>
              <a:t>fi</a:t>
            </a:r>
            <a:r>
              <a:rPr sz="2025" baseline="2057" dirty="0">
                <a:latin typeface="Georgia"/>
                <a:cs typeface="Georgia"/>
              </a:rPr>
              <a:t>rst</a:t>
            </a:r>
            <a:r>
              <a:rPr sz="2025" spc="142" baseline="2057" dirty="0">
                <a:latin typeface="Georgia"/>
                <a:cs typeface="Georgia"/>
              </a:rPr>
              <a:t> </a:t>
            </a:r>
            <a:r>
              <a:rPr sz="2025" spc="-15" baseline="2057" dirty="0">
                <a:latin typeface="Georgia"/>
                <a:cs typeface="Georgia"/>
              </a:rPr>
              <a:t>be</a:t>
            </a:r>
            <a:r>
              <a:rPr sz="2025" spc="-15" baseline="4115" dirty="0">
                <a:latin typeface="Georgia"/>
                <a:cs typeface="Georgia"/>
              </a:rPr>
              <a:t>fore</a:t>
            </a:r>
            <a:r>
              <a:rPr sz="2025" spc="135" baseline="4115" dirty="0">
                <a:latin typeface="Georgia"/>
                <a:cs typeface="Georgia"/>
              </a:rPr>
              <a:t> </a:t>
            </a:r>
            <a:r>
              <a:rPr sz="2025" spc="630" baseline="4115" dirty="0">
                <a:latin typeface="Georgia"/>
                <a:cs typeface="Georgia"/>
              </a:rPr>
              <a:t>I</a:t>
            </a:r>
            <a:r>
              <a:rPr sz="2025" spc="142" baseline="4115" dirty="0">
                <a:latin typeface="Georgia"/>
                <a:cs typeface="Georgia"/>
              </a:rPr>
              <a:t> </a:t>
            </a:r>
            <a:r>
              <a:rPr sz="2025" spc="-60" baseline="6172" dirty="0">
                <a:latin typeface="Georgia"/>
                <a:cs typeface="Georgia"/>
              </a:rPr>
              <a:t>reach</a:t>
            </a:r>
            <a:r>
              <a:rPr sz="2025" spc="-60" baseline="8230" dirty="0">
                <a:latin typeface="Georgia"/>
                <a:cs typeface="Georgia"/>
              </a:rPr>
              <a:t>ed</a:t>
            </a:r>
            <a:r>
              <a:rPr sz="2025" spc="135" baseline="8230" dirty="0">
                <a:latin typeface="Georgia"/>
                <a:cs typeface="Georgia"/>
              </a:rPr>
              <a:t> </a:t>
            </a:r>
            <a:r>
              <a:rPr sz="2025" spc="-37" baseline="8230" dirty="0">
                <a:latin typeface="Georgia"/>
                <a:cs typeface="Georgia"/>
              </a:rPr>
              <a:t>ou</a:t>
            </a:r>
            <a:r>
              <a:rPr sz="2025" spc="-37" baseline="10288" dirty="0">
                <a:latin typeface="Georgia"/>
                <a:cs typeface="Georgia"/>
              </a:rPr>
              <a:t>t</a:t>
            </a:r>
            <a:endParaRPr sz="2025" baseline="10288">
              <a:latin typeface="Georgia"/>
              <a:cs typeface="Georgia"/>
            </a:endParaRPr>
          </a:p>
        </p:txBody>
      </p:sp>
      <p:sp>
        <p:nvSpPr>
          <p:cNvPr id="5" name="object 5"/>
          <p:cNvSpPr txBox="1"/>
          <p:nvPr/>
        </p:nvSpPr>
        <p:spPr>
          <a:xfrm rot="19920000">
            <a:off x="12027052" y="7090251"/>
            <a:ext cx="2905817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25"/>
              </a:lnSpc>
            </a:pPr>
            <a:r>
              <a:rPr sz="1350" dirty="0">
                <a:latin typeface="Georgia"/>
                <a:cs typeface="Georgia"/>
              </a:rPr>
              <a:t>to</a:t>
            </a:r>
            <a:r>
              <a:rPr sz="1350" spc="125" dirty="0">
                <a:latin typeface="Georgia"/>
                <a:cs typeface="Georgia"/>
              </a:rPr>
              <a:t> </a:t>
            </a:r>
            <a:r>
              <a:rPr sz="1350" spc="-35" dirty="0">
                <a:latin typeface="Georgia"/>
                <a:cs typeface="Georgia"/>
              </a:rPr>
              <a:t>o</a:t>
            </a:r>
            <a:r>
              <a:rPr sz="2025" spc="-52" baseline="2057" dirty="0">
                <a:latin typeface="Georgia"/>
                <a:cs typeface="Georgia"/>
              </a:rPr>
              <a:t>thers</a:t>
            </a:r>
            <a:r>
              <a:rPr sz="2025" spc="-52" baseline="4115" dirty="0">
                <a:latin typeface="Georgia"/>
                <a:cs typeface="Georgia"/>
              </a:rPr>
              <a:t>...It</a:t>
            </a:r>
            <a:r>
              <a:rPr sz="2025" spc="195" baseline="4115" dirty="0">
                <a:latin typeface="Georgia"/>
                <a:cs typeface="Georgia"/>
              </a:rPr>
              <a:t> </a:t>
            </a:r>
            <a:r>
              <a:rPr sz="2025" spc="-300" baseline="4115" dirty="0">
                <a:latin typeface="Georgia"/>
                <a:cs typeface="Georgia"/>
              </a:rPr>
              <a:t>wa</a:t>
            </a:r>
            <a:r>
              <a:rPr sz="2025" spc="-300" baseline="6172" dirty="0">
                <a:latin typeface="Georgia"/>
                <a:cs typeface="Georgia"/>
              </a:rPr>
              <a:t>s</a:t>
            </a:r>
            <a:r>
              <a:rPr sz="2025" spc="195" baseline="6172" dirty="0">
                <a:latin typeface="Georgia"/>
                <a:cs typeface="Georgia"/>
              </a:rPr>
              <a:t> </a:t>
            </a:r>
            <a:r>
              <a:rPr sz="2025" baseline="6172" dirty="0">
                <a:latin typeface="Georgia"/>
                <a:cs typeface="Georgia"/>
              </a:rPr>
              <a:t>so</a:t>
            </a:r>
            <a:r>
              <a:rPr sz="2025" spc="195" baseline="6172" dirty="0">
                <a:latin typeface="Georgia"/>
                <a:cs typeface="Georgia"/>
              </a:rPr>
              <a:t> </a:t>
            </a:r>
            <a:r>
              <a:rPr sz="2025" baseline="6172" dirty="0">
                <a:latin typeface="Georgia"/>
                <a:cs typeface="Georgia"/>
              </a:rPr>
              <a:t>h</a:t>
            </a:r>
            <a:r>
              <a:rPr sz="2025" baseline="8230" dirty="0">
                <a:latin typeface="Georgia"/>
                <a:cs typeface="Georgia"/>
              </a:rPr>
              <a:t>elpfu</a:t>
            </a:r>
            <a:r>
              <a:rPr sz="2025" baseline="10288" dirty="0">
                <a:latin typeface="Georgia"/>
                <a:cs typeface="Georgia"/>
              </a:rPr>
              <a:t>l</a:t>
            </a:r>
            <a:r>
              <a:rPr sz="2025" spc="195" baseline="10288" dirty="0">
                <a:latin typeface="Georgia"/>
                <a:cs typeface="Georgia"/>
              </a:rPr>
              <a:t> </a:t>
            </a:r>
            <a:r>
              <a:rPr sz="2025" baseline="10288" dirty="0">
                <a:latin typeface="Georgia"/>
                <a:cs typeface="Georgia"/>
              </a:rPr>
              <a:t>to</a:t>
            </a:r>
            <a:r>
              <a:rPr sz="2025" spc="195" baseline="10288" dirty="0">
                <a:latin typeface="Georgia"/>
                <a:cs typeface="Georgia"/>
              </a:rPr>
              <a:t> </a:t>
            </a:r>
            <a:r>
              <a:rPr sz="2025" spc="-15" baseline="10288" dirty="0">
                <a:latin typeface="Georgia"/>
                <a:cs typeface="Georgia"/>
              </a:rPr>
              <a:t>sh</a:t>
            </a:r>
            <a:r>
              <a:rPr sz="2025" spc="-15" baseline="12345" dirty="0">
                <a:latin typeface="Georgia"/>
                <a:cs typeface="Georgia"/>
              </a:rPr>
              <a:t>are...</a:t>
            </a:r>
            <a:endParaRPr sz="2025" baseline="12345">
              <a:latin typeface="Georgia"/>
              <a:cs typeface="Georgia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13061" y="3103250"/>
            <a:ext cx="180975" cy="18097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13061" y="4246250"/>
            <a:ext cx="180975" cy="18097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13061" y="5389250"/>
            <a:ext cx="180975" cy="180974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016148" y="1492733"/>
            <a:ext cx="9418955" cy="42906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Storybook</a:t>
            </a:r>
            <a:r>
              <a:rPr spc="-585" dirty="0"/>
              <a:t> </a:t>
            </a:r>
            <a:r>
              <a:rPr spc="-10" dirty="0"/>
              <a:t>Workshops</a:t>
            </a:r>
          </a:p>
          <a:p>
            <a:pPr marL="825500" marR="5080">
              <a:lnSpc>
                <a:spcPct val="166700"/>
              </a:lnSpc>
              <a:spcBef>
                <a:spcPts val="340"/>
              </a:spcBef>
            </a:pPr>
            <a:r>
              <a:rPr sz="4500" spc="-40" dirty="0"/>
              <a:t>measure</a:t>
            </a:r>
            <a:r>
              <a:rPr sz="4500" spc="-459" dirty="0"/>
              <a:t> </a:t>
            </a:r>
            <a:r>
              <a:rPr sz="4500" dirty="0"/>
              <a:t>impact</a:t>
            </a:r>
            <a:r>
              <a:rPr sz="4500" spc="-459" dirty="0"/>
              <a:t> </a:t>
            </a:r>
            <a:r>
              <a:rPr sz="4500" spc="-30" dirty="0"/>
              <a:t>before</a:t>
            </a:r>
            <a:r>
              <a:rPr sz="4500" spc="-459" dirty="0"/>
              <a:t> </a:t>
            </a:r>
            <a:r>
              <a:rPr sz="4500" spc="-130" dirty="0"/>
              <a:t>&amp;</a:t>
            </a:r>
            <a:r>
              <a:rPr sz="4500" spc="-459" dirty="0"/>
              <a:t> </a:t>
            </a:r>
            <a:r>
              <a:rPr sz="4500" spc="-10" dirty="0"/>
              <a:t>after </a:t>
            </a:r>
            <a:r>
              <a:rPr sz="4500" spc="-90" dirty="0"/>
              <a:t>storybooks</a:t>
            </a:r>
            <a:r>
              <a:rPr sz="4500" spc="-515" dirty="0"/>
              <a:t> </a:t>
            </a:r>
            <a:r>
              <a:rPr sz="4500" spc="-85" dirty="0"/>
              <a:t>as</a:t>
            </a:r>
            <a:r>
              <a:rPr sz="4500" spc="-509" dirty="0"/>
              <a:t> </a:t>
            </a:r>
            <a:r>
              <a:rPr sz="4500" spc="-195" dirty="0"/>
              <a:t>gifts</a:t>
            </a:r>
            <a:r>
              <a:rPr sz="4500" spc="-509" dirty="0"/>
              <a:t> </a:t>
            </a:r>
            <a:r>
              <a:rPr sz="4500" spc="-150" dirty="0"/>
              <a:t>to</a:t>
            </a:r>
            <a:r>
              <a:rPr sz="4500" spc="-509" dirty="0"/>
              <a:t> </a:t>
            </a:r>
            <a:r>
              <a:rPr sz="4500" spc="-155" dirty="0"/>
              <a:t>the</a:t>
            </a:r>
            <a:r>
              <a:rPr sz="4500" spc="-515" dirty="0"/>
              <a:t> </a:t>
            </a:r>
            <a:r>
              <a:rPr sz="4500" spc="-190" dirty="0"/>
              <a:t>next</a:t>
            </a:r>
            <a:r>
              <a:rPr sz="4500" spc="-509" dirty="0"/>
              <a:t> </a:t>
            </a:r>
            <a:r>
              <a:rPr sz="4500" spc="-25" dirty="0"/>
              <a:t>cohort </a:t>
            </a:r>
            <a:r>
              <a:rPr sz="4500" spc="-10" dirty="0"/>
              <a:t>storybooks</a:t>
            </a:r>
            <a:r>
              <a:rPr sz="4500" spc="-455" dirty="0"/>
              <a:t> </a:t>
            </a:r>
            <a:r>
              <a:rPr sz="4500" spc="-60" dirty="0"/>
              <a:t>with</a:t>
            </a:r>
            <a:r>
              <a:rPr sz="4500" spc="-455" dirty="0"/>
              <a:t> </a:t>
            </a:r>
            <a:r>
              <a:rPr sz="4500" spc="-10" dirty="0"/>
              <a:t>orientation</a:t>
            </a:r>
            <a:endParaRPr sz="45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770077" y="6407562"/>
            <a:ext cx="419734" cy="2315210"/>
          </a:xfrm>
          <a:custGeom>
            <a:avLst/>
            <a:gdLst/>
            <a:ahLst/>
            <a:cxnLst/>
            <a:rect l="l" t="t" r="r" b="b"/>
            <a:pathLst>
              <a:path w="419734" h="2315209">
                <a:moveTo>
                  <a:pt x="419153" y="2314047"/>
                </a:moveTo>
                <a:lnTo>
                  <a:pt x="415167" y="2314762"/>
                </a:lnTo>
                <a:lnTo>
                  <a:pt x="0" y="715"/>
                </a:lnTo>
                <a:lnTo>
                  <a:pt x="3985" y="0"/>
                </a:lnTo>
                <a:lnTo>
                  <a:pt x="419153" y="2314047"/>
                </a:lnTo>
                <a:close/>
              </a:path>
            </a:pathLst>
          </a:custGeom>
          <a:solidFill>
            <a:srgbClr val="F9E7C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8973281" y="6486799"/>
            <a:ext cx="2933700" cy="2662555"/>
            <a:chOff x="8973281" y="6486799"/>
            <a:chExt cx="2933700" cy="2662555"/>
          </a:xfrm>
        </p:grpSpPr>
        <p:sp>
          <p:nvSpPr>
            <p:cNvPr id="4" name="object 4"/>
            <p:cNvSpPr/>
            <p:nvPr/>
          </p:nvSpPr>
          <p:spPr>
            <a:xfrm>
              <a:off x="8973281" y="6984946"/>
              <a:ext cx="371475" cy="2068195"/>
            </a:xfrm>
            <a:custGeom>
              <a:avLst/>
              <a:gdLst/>
              <a:ahLst/>
              <a:cxnLst/>
              <a:rect l="l" t="t" r="r" b="b"/>
              <a:pathLst>
                <a:path w="371475" h="2068195">
                  <a:moveTo>
                    <a:pt x="370965" y="2067674"/>
                  </a:moveTo>
                  <a:lnTo>
                    <a:pt x="0" y="0"/>
                  </a:lnTo>
                  <a:lnTo>
                    <a:pt x="370965" y="2067674"/>
                  </a:lnTo>
                  <a:close/>
                </a:path>
              </a:pathLst>
            </a:custGeom>
            <a:solidFill>
              <a:srgbClr val="F9E7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047570" y="6486799"/>
              <a:ext cx="2047750" cy="239997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00321" y="7538946"/>
              <a:ext cx="1506211" cy="1610113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9143810" y="877"/>
            <a:ext cx="9142730" cy="10286365"/>
            <a:chOff x="9143810" y="877"/>
            <a:chExt cx="9142730" cy="1028636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434501" y="739235"/>
              <a:ext cx="7021795" cy="382642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435947" y="3606042"/>
              <a:ext cx="6024380" cy="565397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440984" y="2079173"/>
              <a:ext cx="3069441" cy="119373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4223736" y="2218263"/>
              <a:ext cx="3723640" cy="2778125"/>
            </a:xfrm>
            <a:custGeom>
              <a:avLst/>
              <a:gdLst/>
              <a:ahLst/>
              <a:cxnLst/>
              <a:rect l="l" t="t" r="r" b="b"/>
              <a:pathLst>
                <a:path w="3723640" h="2778125">
                  <a:moveTo>
                    <a:pt x="3723218" y="2294830"/>
                  </a:moveTo>
                  <a:lnTo>
                    <a:pt x="326181" y="2777675"/>
                  </a:lnTo>
                  <a:lnTo>
                    <a:pt x="0" y="482844"/>
                  </a:lnTo>
                  <a:lnTo>
                    <a:pt x="3397037" y="0"/>
                  </a:lnTo>
                  <a:lnTo>
                    <a:pt x="3723218" y="2294830"/>
                  </a:lnTo>
                  <a:close/>
                </a:path>
              </a:pathLst>
            </a:custGeom>
            <a:solidFill>
              <a:srgbClr val="F9E7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401536" y="2351347"/>
              <a:ext cx="3395579" cy="252028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444053" y="5723294"/>
              <a:ext cx="6842163" cy="456370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143810" y="877"/>
              <a:ext cx="7656950" cy="3787603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 rot="19920000">
            <a:off x="11394708" y="5912283"/>
            <a:ext cx="3120728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0"/>
              </a:lnSpc>
            </a:pPr>
            <a:r>
              <a:rPr sz="2025" baseline="-4115" dirty="0">
                <a:latin typeface="Georgia"/>
                <a:cs typeface="Georgia"/>
              </a:rPr>
              <a:t>Fo</a:t>
            </a:r>
            <a:r>
              <a:rPr sz="2025" baseline="-2057" dirty="0">
                <a:latin typeface="Georgia"/>
                <a:cs typeface="Georgia"/>
              </a:rPr>
              <a:t>sterin</a:t>
            </a:r>
            <a:r>
              <a:rPr sz="1350" dirty="0">
                <a:latin typeface="Georgia"/>
                <a:cs typeface="Georgia"/>
              </a:rPr>
              <a:t>g</a:t>
            </a:r>
            <a:r>
              <a:rPr sz="1350" spc="90" dirty="0">
                <a:latin typeface="Georgia"/>
                <a:cs typeface="Georgia"/>
              </a:rPr>
              <a:t> </a:t>
            </a:r>
            <a:r>
              <a:rPr sz="1350" spc="-35" dirty="0">
                <a:latin typeface="Georgia"/>
                <a:cs typeface="Georgia"/>
              </a:rPr>
              <a:t>resil</a:t>
            </a:r>
            <a:r>
              <a:rPr sz="2025" spc="-52" baseline="2057" dirty="0">
                <a:latin typeface="Georgia"/>
                <a:cs typeface="Georgia"/>
              </a:rPr>
              <a:t>ience</a:t>
            </a:r>
            <a:r>
              <a:rPr sz="2025" spc="142" baseline="2057" dirty="0">
                <a:latin typeface="Georgia"/>
                <a:cs typeface="Georgia"/>
              </a:rPr>
              <a:t> </a:t>
            </a:r>
            <a:r>
              <a:rPr sz="2025" baseline="4115" dirty="0">
                <a:latin typeface="Georgia"/>
                <a:cs typeface="Georgia"/>
              </a:rPr>
              <a:t>and</a:t>
            </a:r>
            <a:r>
              <a:rPr sz="2025" spc="142" baseline="4115" dirty="0">
                <a:latin typeface="Georgia"/>
                <a:cs typeface="Georgia"/>
              </a:rPr>
              <a:t> </a:t>
            </a:r>
            <a:r>
              <a:rPr sz="2025" spc="-172" baseline="4115" dirty="0">
                <a:latin typeface="Georgia"/>
                <a:cs typeface="Georgia"/>
              </a:rPr>
              <a:t>c</a:t>
            </a:r>
            <a:r>
              <a:rPr sz="2025" spc="-172" baseline="6172" dirty="0">
                <a:latin typeface="Georgia"/>
                <a:cs typeface="Georgia"/>
              </a:rPr>
              <a:t>ommun</a:t>
            </a:r>
            <a:r>
              <a:rPr sz="2025" spc="-172" baseline="8230" dirty="0">
                <a:latin typeface="Georgia"/>
                <a:cs typeface="Georgia"/>
              </a:rPr>
              <a:t>ity</a:t>
            </a:r>
            <a:r>
              <a:rPr sz="2025" spc="142" baseline="8230" dirty="0">
                <a:latin typeface="Georgia"/>
                <a:cs typeface="Georgia"/>
              </a:rPr>
              <a:t> </a:t>
            </a:r>
            <a:r>
              <a:rPr sz="2025" spc="-30" baseline="8230" dirty="0">
                <a:latin typeface="Georgia"/>
                <a:cs typeface="Georgia"/>
              </a:rPr>
              <a:t>wi</a:t>
            </a:r>
            <a:r>
              <a:rPr sz="2025" spc="-30" baseline="10288" dirty="0">
                <a:latin typeface="Georgia"/>
                <a:cs typeface="Georgia"/>
              </a:rPr>
              <a:t>th</a:t>
            </a:r>
            <a:endParaRPr sz="2025" baseline="10288">
              <a:latin typeface="Georgia"/>
              <a:cs typeface="Georgia"/>
            </a:endParaRPr>
          </a:p>
        </p:txBody>
      </p:sp>
      <p:sp>
        <p:nvSpPr>
          <p:cNvPr id="16" name="object 16"/>
          <p:cNvSpPr txBox="1"/>
          <p:nvPr/>
        </p:nvSpPr>
        <p:spPr>
          <a:xfrm rot="19920000">
            <a:off x="11549185" y="6080099"/>
            <a:ext cx="3993441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55"/>
              </a:lnSpc>
            </a:pPr>
            <a:r>
              <a:rPr sz="1350" spc="-30" dirty="0">
                <a:latin typeface="Georgia"/>
                <a:cs typeface="Georgia"/>
              </a:rPr>
              <a:t>stud</a:t>
            </a:r>
            <a:r>
              <a:rPr sz="2025" spc="-44" baseline="2057" dirty="0">
                <a:latin typeface="Georgia"/>
                <a:cs typeface="Georgia"/>
              </a:rPr>
              <a:t>ent-</a:t>
            </a:r>
            <a:r>
              <a:rPr sz="2025" baseline="2057" dirty="0">
                <a:latin typeface="Georgia"/>
                <a:cs typeface="Georgia"/>
              </a:rPr>
              <a:t>c</a:t>
            </a:r>
            <a:r>
              <a:rPr sz="2025" baseline="4115" dirty="0">
                <a:latin typeface="Georgia"/>
                <a:cs typeface="Georgia"/>
              </a:rPr>
              <a:t>reated</a:t>
            </a:r>
            <a:r>
              <a:rPr sz="2025" spc="630" baseline="4115" dirty="0">
                <a:latin typeface="Georgia"/>
                <a:cs typeface="Georgia"/>
              </a:rPr>
              <a:t> </a:t>
            </a:r>
            <a:r>
              <a:rPr sz="2025" spc="-75" baseline="6172" dirty="0">
                <a:latin typeface="Georgia"/>
                <a:cs typeface="Georgia"/>
              </a:rPr>
              <a:t>stor</a:t>
            </a:r>
            <a:r>
              <a:rPr sz="2025" spc="-75" baseline="8230" dirty="0">
                <a:latin typeface="Georgia"/>
                <a:cs typeface="Georgia"/>
              </a:rPr>
              <a:t>ybook</a:t>
            </a:r>
            <a:r>
              <a:rPr sz="2025" spc="-75" baseline="10288" dirty="0">
                <a:latin typeface="Georgia"/>
                <a:cs typeface="Georgia"/>
              </a:rPr>
              <a:t>s</a:t>
            </a:r>
            <a:r>
              <a:rPr sz="2025" spc="52" baseline="10288" dirty="0">
                <a:latin typeface="Georgia"/>
                <a:cs typeface="Georgia"/>
              </a:rPr>
              <a:t> </a:t>
            </a:r>
            <a:r>
              <a:rPr sz="2025" spc="-60" baseline="10288" dirty="0">
                <a:latin typeface="Georgia"/>
                <a:cs typeface="Georgia"/>
              </a:rPr>
              <a:t>abou</a:t>
            </a:r>
            <a:r>
              <a:rPr sz="2025" spc="-60" baseline="12345" dirty="0">
                <a:latin typeface="Georgia"/>
                <a:cs typeface="Georgia"/>
              </a:rPr>
              <a:t>t</a:t>
            </a:r>
            <a:r>
              <a:rPr sz="2025" spc="52" baseline="12345" dirty="0">
                <a:latin typeface="Georgia"/>
                <a:cs typeface="Georgia"/>
              </a:rPr>
              <a:t> </a:t>
            </a:r>
            <a:r>
              <a:rPr sz="2025" spc="-44" baseline="12345" dirty="0">
                <a:latin typeface="Georgia"/>
                <a:cs typeface="Georgia"/>
              </a:rPr>
              <a:t>shar</a:t>
            </a:r>
            <a:r>
              <a:rPr sz="2025" spc="-44" baseline="14403" dirty="0">
                <a:latin typeface="Georgia"/>
                <a:cs typeface="Georgia"/>
              </a:rPr>
              <a:t>ed</a:t>
            </a:r>
            <a:r>
              <a:rPr sz="2025" spc="52" baseline="14403" dirty="0">
                <a:latin typeface="Georgia"/>
                <a:cs typeface="Georgia"/>
              </a:rPr>
              <a:t> </a:t>
            </a:r>
            <a:r>
              <a:rPr sz="2025" spc="-15" baseline="14403" dirty="0">
                <a:latin typeface="Georgia"/>
                <a:cs typeface="Georgia"/>
              </a:rPr>
              <a:t>st</a:t>
            </a:r>
            <a:r>
              <a:rPr sz="2025" spc="-15" baseline="16460" dirty="0">
                <a:latin typeface="Georgia"/>
                <a:cs typeface="Georgia"/>
              </a:rPr>
              <a:t>ruggle</a:t>
            </a:r>
            <a:r>
              <a:rPr sz="2025" spc="-15" baseline="18518" dirty="0">
                <a:latin typeface="Georgia"/>
                <a:cs typeface="Georgia"/>
              </a:rPr>
              <a:t>s.</a:t>
            </a:r>
            <a:endParaRPr sz="2025" baseline="18518">
              <a:latin typeface="Georgia"/>
              <a:cs typeface="Georgia"/>
            </a:endParaRPr>
          </a:p>
        </p:txBody>
      </p:sp>
      <p:sp>
        <p:nvSpPr>
          <p:cNvPr id="17" name="object 17"/>
          <p:cNvSpPr txBox="1"/>
          <p:nvPr/>
        </p:nvSpPr>
        <p:spPr>
          <a:xfrm rot="19920000">
            <a:off x="11754274" y="6449978"/>
            <a:ext cx="4017549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50"/>
              </a:lnSpc>
            </a:pPr>
            <a:r>
              <a:rPr sz="2025" spc="630" baseline="-8230" dirty="0">
                <a:latin typeface="Georgia"/>
                <a:cs typeface="Georgia"/>
              </a:rPr>
              <a:t>I</a:t>
            </a:r>
            <a:r>
              <a:rPr sz="2025" spc="135" baseline="-8230" dirty="0">
                <a:latin typeface="Georgia"/>
                <a:cs typeface="Georgia"/>
              </a:rPr>
              <a:t> </a:t>
            </a:r>
            <a:r>
              <a:rPr sz="2025" baseline="-8230" dirty="0">
                <a:latin typeface="Georgia"/>
                <a:cs typeface="Georgia"/>
              </a:rPr>
              <a:t>h</a:t>
            </a:r>
            <a:r>
              <a:rPr sz="2025" baseline="-6172" dirty="0">
                <a:latin typeface="Georgia"/>
                <a:cs typeface="Georgia"/>
              </a:rPr>
              <a:t>ad</a:t>
            </a:r>
            <a:r>
              <a:rPr sz="2025" spc="135" baseline="-6172" dirty="0">
                <a:latin typeface="Georgia"/>
                <a:cs typeface="Georgia"/>
              </a:rPr>
              <a:t> </a:t>
            </a:r>
            <a:r>
              <a:rPr sz="2025" baseline="-6172" dirty="0">
                <a:latin typeface="Georgia"/>
                <a:cs typeface="Georgia"/>
              </a:rPr>
              <a:t>a</a:t>
            </a:r>
            <a:r>
              <a:rPr sz="2025" spc="142" baseline="-6172" dirty="0">
                <a:latin typeface="Georgia"/>
                <a:cs typeface="Georgia"/>
              </a:rPr>
              <a:t> </a:t>
            </a:r>
            <a:r>
              <a:rPr sz="2025" baseline="-6172" dirty="0">
                <a:latin typeface="Georgia"/>
                <a:cs typeface="Georgia"/>
              </a:rPr>
              <a:t>d</a:t>
            </a:r>
            <a:r>
              <a:rPr sz="2025" baseline="-4115" dirty="0">
                <a:latin typeface="Georgia"/>
                <a:cs typeface="Georgia"/>
              </a:rPr>
              <a:t>ifficu</a:t>
            </a:r>
            <a:r>
              <a:rPr sz="2025" baseline="-2057" dirty="0">
                <a:latin typeface="Georgia"/>
                <a:cs typeface="Georgia"/>
              </a:rPr>
              <a:t>lt</a:t>
            </a:r>
            <a:r>
              <a:rPr sz="2025" spc="135" baseline="-2057" dirty="0">
                <a:latin typeface="Georgia"/>
                <a:cs typeface="Georgia"/>
              </a:rPr>
              <a:t> </a:t>
            </a:r>
            <a:r>
              <a:rPr sz="2025" spc="-127" baseline="-2057" dirty="0">
                <a:latin typeface="Georgia"/>
                <a:cs typeface="Georgia"/>
              </a:rPr>
              <a:t>tim</a:t>
            </a:r>
            <a:r>
              <a:rPr sz="1350" spc="-85" dirty="0">
                <a:latin typeface="Georgia"/>
                <a:cs typeface="Georgia"/>
              </a:rPr>
              <a:t>e</a:t>
            </a:r>
            <a:r>
              <a:rPr sz="1350" spc="95" dirty="0">
                <a:latin typeface="Georgia"/>
                <a:cs typeface="Georgia"/>
              </a:rPr>
              <a:t> </a:t>
            </a:r>
            <a:r>
              <a:rPr sz="1350" dirty="0">
                <a:latin typeface="Georgia"/>
                <a:cs typeface="Georgia"/>
              </a:rPr>
              <a:t>at</a:t>
            </a:r>
            <a:r>
              <a:rPr sz="1350" spc="90" dirty="0">
                <a:latin typeface="Georgia"/>
                <a:cs typeface="Georgia"/>
              </a:rPr>
              <a:t> </a:t>
            </a:r>
            <a:r>
              <a:rPr sz="1350" dirty="0">
                <a:latin typeface="Georgia"/>
                <a:cs typeface="Georgia"/>
              </a:rPr>
              <a:t>fi</a:t>
            </a:r>
            <a:r>
              <a:rPr sz="2025" baseline="2057" dirty="0">
                <a:latin typeface="Georgia"/>
                <a:cs typeface="Georgia"/>
              </a:rPr>
              <a:t>rst</a:t>
            </a:r>
            <a:r>
              <a:rPr sz="2025" spc="142" baseline="2057" dirty="0">
                <a:latin typeface="Georgia"/>
                <a:cs typeface="Georgia"/>
              </a:rPr>
              <a:t> </a:t>
            </a:r>
            <a:r>
              <a:rPr sz="2025" spc="-15" baseline="2057" dirty="0">
                <a:latin typeface="Georgia"/>
                <a:cs typeface="Georgia"/>
              </a:rPr>
              <a:t>be</a:t>
            </a:r>
            <a:r>
              <a:rPr sz="2025" spc="-15" baseline="4115" dirty="0">
                <a:latin typeface="Georgia"/>
                <a:cs typeface="Georgia"/>
              </a:rPr>
              <a:t>fore</a:t>
            </a:r>
            <a:r>
              <a:rPr sz="2025" spc="135" baseline="4115" dirty="0">
                <a:latin typeface="Georgia"/>
                <a:cs typeface="Georgia"/>
              </a:rPr>
              <a:t> </a:t>
            </a:r>
            <a:r>
              <a:rPr sz="2025" spc="630" baseline="4115" dirty="0">
                <a:latin typeface="Georgia"/>
                <a:cs typeface="Georgia"/>
              </a:rPr>
              <a:t>I</a:t>
            </a:r>
            <a:r>
              <a:rPr sz="2025" spc="142" baseline="4115" dirty="0">
                <a:latin typeface="Georgia"/>
                <a:cs typeface="Georgia"/>
              </a:rPr>
              <a:t> </a:t>
            </a:r>
            <a:r>
              <a:rPr sz="2025" spc="-60" baseline="6172" dirty="0">
                <a:latin typeface="Georgia"/>
                <a:cs typeface="Georgia"/>
              </a:rPr>
              <a:t>reach</a:t>
            </a:r>
            <a:r>
              <a:rPr sz="2025" spc="-60" baseline="8230" dirty="0">
                <a:latin typeface="Georgia"/>
                <a:cs typeface="Georgia"/>
              </a:rPr>
              <a:t>ed</a:t>
            </a:r>
            <a:r>
              <a:rPr sz="2025" spc="135" baseline="8230" dirty="0">
                <a:latin typeface="Georgia"/>
                <a:cs typeface="Georgia"/>
              </a:rPr>
              <a:t> </a:t>
            </a:r>
            <a:r>
              <a:rPr sz="2025" spc="-37" baseline="8230" dirty="0">
                <a:latin typeface="Georgia"/>
                <a:cs typeface="Georgia"/>
              </a:rPr>
              <a:t>ou</a:t>
            </a:r>
            <a:r>
              <a:rPr sz="2025" spc="-37" baseline="10288" dirty="0">
                <a:latin typeface="Georgia"/>
                <a:cs typeface="Georgia"/>
              </a:rPr>
              <a:t>t</a:t>
            </a:r>
            <a:endParaRPr sz="2025" baseline="10288">
              <a:latin typeface="Georgia"/>
              <a:cs typeface="Georgia"/>
            </a:endParaRPr>
          </a:p>
        </p:txBody>
      </p:sp>
      <p:sp>
        <p:nvSpPr>
          <p:cNvPr id="18" name="object 18"/>
          <p:cNvSpPr txBox="1"/>
          <p:nvPr/>
        </p:nvSpPr>
        <p:spPr>
          <a:xfrm rot="19920000">
            <a:off x="12027052" y="7090249"/>
            <a:ext cx="2905817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25"/>
              </a:lnSpc>
            </a:pPr>
            <a:r>
              <a:rPr sz="1350" dirty="0">
                <a:latin typeface="Georgia"/>
                <a:cs typeface="Georgia"/>
              </a:rPr>
              <a:t>to</a:t>
            </a:r>
            <a:r>
              <a:rPr sz="1350" spc="125" dirty="0">
                <a:latin typeface="Georgia"/>
                <a:cs typeface="Georgia"/>
              </a:rPr>
              <a:t> </a:t>
            </a:r>
            <a:r>
              <a:rPr sz="1350" spc="-35" dirty="0">
                <a:latin typeface="Georgia"/>
                <a:cs typeface="Georgia"/>
              </a:rPr>
              <a:t>o</a:t>
            </a:r>
            <a:r>
              <a:rPr sz="2025" spc="-52" baseline="2057" dirty="0">
                <a:latin typeface="Georgia"/>
                <a:cs typeface="Georgia"/>
              </a:rPr>
              <a:t>thers</a:t>
            </a:r>
            <a:r>
              <a:rPr sz="2025" spc="-52" baseline="4115" dirty="0">
                <a:latin typeface="Georgia"/>
                <a:cs typeface="Georgia"/>
              </a:rPr>
              <a:t>...It</a:t>
            </a:r>
            <a:r>
              <a:rPr sz="2025" spc="195" baseline="4115" dirty="0">
                <a:latin typeface="Georgia"/>
                <a:cs typeface="Georgia"/>
              </a:rPr>
              <a:t> </a:t>
            </a:r>
            <a:r>
              <a:rPr sz="2025" spc="-300" baseline="4115" dirty="0">
                <a:latin typeface="Georgia"/>
                <a:cs typeface="Georgia"/>
              </a:rPr>
              <a:t>wa</a:t>
            </a:r>
            <a:r>
              <a:rPr sz="2025" spc="-300" baseline="6172" dirty="0">
                <a:latin typeface="Georgia"/>
                <a:cs typeface="Georgia"/>
              </a:rPr>
              <a:t>s</a:t>
            </a:r>
            <a:r>
              <a:rPr sz="2025" spc="195" baseline="6172" dirty="0">
                <a:latin typeface="Georgia"/>
                <a:cs typeface="Georgia"/>
              </a:rPr>
              <a:t> </a:t>
            </a:r>
            <a:r>
              <a:rPr sz="2025" baseline="6172" dirty="0">
                <a:latin typeface="Georgia"/>
                <a:cs typeface="Georgia"/>
              </a:rPr>
              <a:t>so</a:t>
            </a:r>
            <a:r>
              <a:rPr sz="2025" spc="195" baseline="6172" dirty="0">
                <a:latin typeface="Georgia"/>
                <a:cs typeface="Georgia"/>
              </a:rPr>
              <a:t> </a:t>
            </a:r>
            <a:r>
              <a:rPr sz="2025" baseline="6172" dirty="0">
                <a:latin typeface="Georgia"/>
                <a:cs typeface="Georgia"/>
              </a:rPr>
              <a:t>h</a:t>
            </a:r>
            <a:r>
              <a:rPr sz="2025" baseline="8230" dirty="0">
                <a:latin typeface="Georgia"/>
                <a:cs typeface="Georgia"/>
              </a:rPr>
              <a:t>elpfu</a:t>
            </a:r>
            <a:r>
              <a:rPr sz="2025" baseline="10288" dirty="0">
                <a:latin typeface="Georgia"/>
                <a:cs typeface="Georgia"/>
              </a:rPr>
              <a:t>l</a:t>
            </a:r>
            <a:r>
              <a:rPr sz="2025" spc="195" baseline="10288" dirty="0">
                <a:latin typeface="Georgia"/>
                <a:cs typeface="Georgia"/>
              </a:rPr>
              <a:t> </a:t>
            </a:r>
            <a:r>
              <a:rPr sz="2025" baseline="10288" dirty="0">
                <a:latin typeface="Georgia"/>
                <a:cs typeface="Georgia"/>
              </a:rPr>
              <a:t>to</a:t>
            </a:r>
            <a:r>
              <a:rPr sz="2025" spc="195" baseline="10288" dirty="0">
                <a:latin typeface="Georgia"/>
                <a:cs typeface="Georgia"/>
              </a:rPr>
              <a:t> </a:t>
            </a:r>
            <a:r>
              <a:rPr sz="2025" spc="-15" baseline="10288" dirty="0">
                <a:latin typeface="Georgia"/>
                <a:cs typeface="Georgia"/>
              </a:rPr>
              <a:t>sh</a:t>
            </a:r>
            <a:r>
              <a:rPr sz="2025" spc="-15" baseline="12345" dirty="0">
                <a:latin typeface="Georgia"/>
                <a:cs typeface="Georgia"/>
              </a:rPr>
              <a:t>are...</a:t>
            </a:r>
            <a:endParaRPr sz="2025" baseline="12345">
              <a:latin typeface="Georgia"/>
              <a:cs typeface="Georgia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Storybook</a:t>
            </a:r>
            <a:r>
              <a:rPr spc="-585" dirty="0"/>
              <a:t> </a:t>
            </a:r>
            <a:r>
              <a:rPr spc="-10" dirty="0"/>
              <a:t>Workshops</a:t>
            </a:r>
          </a:p>
        </p:txBody>
      </p:sp>
      <p:pic>
        <p:nvPicPr>
          <p:cNvPr id="20" name="object 2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413061" y="3103250"/>
            <a:ext cx="180975" cy="180974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413061" y="4246250"/>
            <a:ext cx="180975" cy="180974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413061" y="5389250"/>
            <a:ext cx="180975" cy="180974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413061" y="6532250"/>
            <a:ext cx="180975" cy="180974"/>
          </a:xfrm>
          <a:prstGeom prst="rect">
            <a:avLst/>
          </a:prstGeom>
        </p:spPr>
      </p:pic>
      <p:sp>
        <p:nvSpPr>
          <p:cNvPr id="24" name="object 2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40" dirty="0"/>
              <a:t>measure</a:t>
            </a:r>
            <a:r>
              <a:rPr spc="-459" dirty="0"/>
              <a:t> </a:t>
            </a:r>
            <a:r>
              <a:rPr dirty="0"/>
              <a:t>impact</a:t>
            </a:r>
            <a:r>
              <a:rPr spc="-459" dirty="0"/>
              <a:t> </a:t>
            </a:r>
            <a:r>
              <a:rPr spc="-30" dirty="0"/>
              <a:t>before</a:t>
            </a:r>
            <a:r>
              <a:rPr spc="-459" dirty="0"/>
              <a:t> </a:t>
            </a:r>
            <a:r>
              <a:rPr spc="-130" dirty="0"/>
              <a:t>&amp;</a:t>
            </a:r>
            <a:r>
              <a:rPr spc="-459" dirty="0"/>
              <a:t> </a:t>
            </a:r>
            <a:r>
              <a:rPr spc="-10" dirty="0"/>
              <a:t>after</a:t>
            </a:r>
          </a:p>
          <a:p>
            <a:pPr marL="12700" marR="5080">
              <a:lnSpc>
                <a:spcPts val="9000"/>
              </a:lnSpc>
              <a:spcBef>
                <a:spcPts val="700"/>
              </a:spcBef>
            </a:pPr>
            <a:r>
              <a:rPr spc="-90" dirty="0"/>
              <a:t>storybooks</a:t>
            </a:r>
            <a:r>
              <a:rPr spc="-515" dirty="0"/>
              <a:t> </a:t>
            </a:r>
            <a:r>
              <a:rPr spc="-85" dirty="0"/>
              <a:t>as</a:t>
            </a:r>
            <a:r>
              <a:rPr spc="-509" dirty="0"/>
              <a:t> </a:t>
            </a:r>
            <a:r>
              <a:rPr spc="-195" dirty="0"/>
              <a:t>gifts</a:t>
            </a:r>
            <a:r>
              <a:rPr spc="-509" dirty="0"/>
              <a:t> </a:t>
            </a:r>
            <a:r>
              <a:rPr spc="-150" dirty="0"/>
              <a:t>to</a:t>
            </a:r>
            <a:r>
              <a:rPr spc="-509" dirty="0"/>
              <a:t> </a:t>
            </a:r>
            <a:r>
              <a:rPr spc="-155" dirty="0"/>
              <a:t>the</a:t>
            </a:r>
            <a:r>
              <a:rPr spc="-515" dirty="0"/>
              <a:t> </a:t>
            </a:r>
            <a:r>
              <a:rPr spc="-190" dirty="0"/>
              <a:t>next</a:t>
            </a:r>
            <a:r>
              <a:rPr spc="-509" dirty="0"/>
              <a:t> </a:t>
            </a:r>
            <a:r>
              <a:rPr spc="-25" dirty="0"/>
              <a:t>cohort </a:t>
            </a:r>
            <a:r>
              <a:rPr spc="-10" dirty="0"/>
              <a:t>storybooks</a:t>
            </a:r>
            <a:r>
              <a:rPr spc="-455" dirty="0"/>
              <a:t> </a:t>
            </a:r>
            <a:r>
              <a:rPr spc="-60" dirty="0"/>
              <a:t>with</a:t>
            </a:r>
            <a:r>
              <a:rPr spc="-455" dirty="0"/>
              <a:t> </a:t>
            </a:r>
            <a:r>
              <a:rPr spc="-10" dirty="0"/>
              <a:t>orientation </a:t>
            </a:r>
            <a:r>
              <a:rPr dirty="0"/>
              <a:t>workshop</a:t>
            </a:r>
            <a:r>
              <a:rPr spc="-265" dirty="0"/>
              <a:t> </a:t>
            </a:r>
            <a:r>
              <a:rPr spc="-10" dirty="0"/>
              <a:t>procedure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02436" y="413945"/>
            <a:ext cx="7086599" cy="945832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047571" y="6407565"/>
            <a:ext cx="2859405" cy="2741930"/>
            <a:chOff x="9047571" y="6407565"/>
            <a:chExt cx="2859405" cy="2741930"/>
          </a:xfrm>
        </p:grpSpPr>
        <p:sp>
          <p:nvSpPr>
            <p:cNvPr id="3" name="object 3"/>
            <p:cNvSpPr/>
            <p:nvPr/>
          </p:nvSpPr>
          <p:spPr>
            <a:xfrm>
              <a:off x="10770077" y="6407565"/>
              <a:ext cx="419734" cy="2315210"/>
            </a:xfrm>
            <a:custGeom>
              <a:avLst/>
              <a:gdLst/>
              <a:ahLst/>
              <a:cxnLst/>
              <a:rect l="l" t="t" r="r" b="b"/>
              <a:pathLst>
                <a:path w="419734" h="2315209">
                  <a:moveTo>
                    <a:pt x="419153" y="2314047"/>
                  </a:moveTo>
                  <a:lnTo>
                    <a:pt x="415167" y="2314762"/>
                  </a:lnTo>
                  <a:lnTo>
                    <a:pt x="0" y="715"/>
                  </a:lnTo>
                  <a:lnTo>
                    <a:pt x="3985" y="0"/>
                  </a:lnTo>
                  <a:lnTo>
                    <a:pt x="419153" y="2314047"/>
                  </a:lnTo>
                  <a:close/>
                </a:path>
              </a:pathLst>
            </a:custGeom>
            <a:solidFill>
              <a:srgbClr val="F9E7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047571" y="6486805"/>
              <a:ext cx="2047750" cy="239997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00321" y="7538948"/>
              <a:ext cx="1506211" cy="1610113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9143810" y="884"/>
            <a:ext cx="9142730" cy="10286365"/>
            <a:chOff x="9143810" y="884"/>
            <a:chExt cx="9142730" cy="1028636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434501" y="739238"/>
              <a:ext cx="7021795" cy="382642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435947" y="3606045"/>
              <a:ext cx="6024380" cy="565397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440984" y="2079173"/>
              <a:ext cx="3069441" cy="119373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4223737" y="2218266"/>
              <a:ext cx="3723640" cy="2778125"/>
            </a:xfrm>
            <a:custGeom>
              <a:avLst/>
              <a:gdLst/>
              <a:ahLst/>
              <a:cxnLst/>
              <a:rect l="l" t="t" r="r" b="b"/>
              <a:pathLst>
                <a:path w="3723640" h="2778125">
                  <a:moveTo>
                    <a:pt x="326181" y="2777675"/>
                  </a:moveTo>
                  <a:lnTo>
                    <a:pt x="0" y="482844"/>
                  </a:lnTo>
                  <a:lnTo>
                    <a:pt x="3397037" y="0"/>
                  </a:lnTo>
                  <a:lnTo>
                    <a:pt x="3723217" y="2294830"/>
                  </a:lnTo>
                  <a:lnTo>
                    <a:pt x="326181" y="2777675"/>
                  </a:lnTo>
                  <a:close/>
                </a:path>
              </a:pathLst>
            </a:custGeom>
            <a:solidFill>
              <a:srgbClr val="F9E7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401536" y="2351353"/>
              <a:ext cx="3395579" cy="252028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444053" y="5723297"/>
              <a:ext cx="6842164" cy="456370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143810" y="884"/>
              <a:ext cx="7656950" cy="3787603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 rot="19920000">
            <a:off x="11394708" y="5912283"/>
            <a:ext cx="3120728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0"/>
              </a:lnSpc>
            </a:pPr>
            <a:r>
              <a:rPr sz="2025" baseline="-4115" dirty="0">
                <a:latin typeface="Georgia"/>
                <a:cs typeface="Georgia"/>
              </a:rPr>
              <a:t>Fo</a:t>
            </a:r>
            <a:r>
              <a:rPr sz="2025" baseline="-2057" dirty="0">
                <a:latin typeface="Georgia"/>
                <a:cs typeface="Georgia"/>
              </a:rPr>
              <a:t>sterin</a:t>
            </a:r>
            <a:r>
              <a:rPr sz="1350" dirty="0">
                <a:latin typeface="Georgia"/>
                <a:cs typeface="Georgia"/>
              </a:rPr>
              <a:t>g</a:t>
            </a:r>
            <a:r>
              <a:rPr sz="1350" spc="90" dirty="0">
                <a:latin typeface="Georgia"/>
                <a:cs typeface="Georgia"/>
              </a:rPr>
              <a:t> </a:t>
            </a:r>
            <a:r>
              <a:rPr sz="1350" spc="-35" dirty="0">
                <a:latin typeface="Georgia"/>
                <a:cs typeface="Georgia"/>
              </a:rPr>
              <a:t>resil</a:t>
            </a:r>
            <a:r>
              <a:rPr sz="2025" spc="-52" baseline="2057" dirty="0">
                <a:latin typeface="Georgia"/>
                <a:cs typeface="Georgia"/>
              </a:rPr>
              <a:t>ience</a:t>
            </a:r>
            <a:r>
              <a:rPr sz="2025" spc="142" baseline="2057" dirty="0">
                <a:latin typeface="Georgia"/>
                <a:cs typeface="Georgia"/>
              </a:rPr>
              <a:t> </a:t>
            </a:r>
            <a:r>
              <a:rPr sz="2025" baseline="4115" dirty="0">
                <a:latin typeface="Georgia"/>
                <a:cs typeface="Georgia"/>
              </a:rPr>
              <a:t>and</a:t>
            </a:r>
            <a:r>
              <a:rPr sz="2025" spc="142" baseline="4115" dirty="0">
                <a:latin typeface="Georgia"/>
                <a:cs typeface="Georgia"/>
              </a:rPr>
              <a:t> </a:t>
            </a:r>
            <a:r>
              <a:rPr sz="2025" spc="-172" baseline="4115" dirty="0">
                <a:latin typeface="Georgia"/>
                <a:cs typeface="Georgia"/>
              </a:rPr>
              <a:t>c</a:t>
            </a:r>
            <a:r>
              <a:rPr sz="2025" spc="-172" baseline="6172" dirty="0">
                <a:latin typeface="Georgia"/>
                <a:cs typeface="Georgia"/>
              </a:rPr>
              <a:t>ommun</a:t>
            </a:r>
            <a:r>
              <a:rPr sz="2025" spc="-172" baseline="8230" dirty="0">
                <a:latin typeface="Georgia"/>
                <a:cs typeface="Georgia"/>
              </a:rPr>
              <a:t>ity</a:t>
            </a:r>
            <a:r>
              <a:rPr sz="2025" spc="142" baseline="8230" dirty="0">
                <a:latin typeface="Georgia"/>
                <a:cs typeface="Georgia"/>
              </a:rPr>
              <a:t> </a:t>
            </a:r>
            <a:r>
              <a:rPr sz="2025" spc="-30" baseline="8230" dirty="0">
                <a:latin typeface="Georgia"/>
                <a:cs typeface="Georgia"/>
              </a:rPr>
              <a:t>wi</a:t>
            </a:r>
            <a:r>
              <a:rPr sz="2025" spc="-30" baseline="10288" dirty="0">
                <a:latin typeface="Georgia"/>
                <a:cs typeface="Georgia"/>
              </a:rPr>
              <a:t>th</a:t>
            </a:r>
            <a:endParaRPr sz="2025" baseline="10288">
              <a:latin typeface="Georgia"/>
              <a:cs typeface="Georgia"/>
            </a:endParaRPr>
          </a:p>
        </p:txBody>
      </p:sp>
      <p:sp>
        <p:nvSpPr>
          <p:cNvPr id="15" name="object 15"/>
          <p:cNvSpPr txBox="1"/>
          <p:nvPr/>
        </p:nvSpPr>
        <p:spPr>
          <a:xfrm rot="19920000">
            <a:off x="11549185" y="6080099"/>
            <a:ext cx="3993441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55"/>
              </a:lnSpc>
            </a:pPr>
            <a:r>
              <a:rPr sz="1350" spc="-30" dirty="0">
                <a:latin typeface="Georgia"/>
                <a:cs typeface="Georgia"/>
              </a:rPr>
              <a:t>stud</a:t>
            </a:r>
            <a:r>
              <a:rPr sz="2025" spc="-44" baseline="2057" dirty="0">
                <a:latin typeface="Georgia"/>
                <a:cs typeface="Georgia"/>
              </a:rPr>
              <a:t>ent-</a:t>
            </a:r>
            <a:r>
              <a:rPr sz="2025" baseline="2057" dirty="0">
                <a:latin typeface="Georgia"/>
                <a:cs typeface="Georgia"/>
              </a:rPr>
              <a:t>c</a:t>
            </a:r>
            <a:r>
              <a:rPr sz="2025" baseline="4115" dirty="0">
                <a:latin typeface="Georgia"/>
                <a:cs typeface="Georgia"/>
              </a:rPr>
              <a:t>reated</a:t>
            </a:r>
            <a:r>
              <a:rPr sz="2025" spc="630" baseline="4115" dirty="0">
                <a:latin typeface="Georgia"/>
                <a:cs typeface="Georgia"/>
              </a:rPr>
              <a:t> </a:t>
            </a:r>
            <a:r>
              <a:rPr sz="2025" spc="-75" baseline="6172" dirty="0">
                <a:latin typeface="Georgia"/>
                <a:cs typeface="Georgia"/>
              </a:rPr>
              <a:t>stor</a:t>
            </a:r>
            <a:r>
              <a:rPr sz="2025" spc="-75" baseline="8230" dirty="0">
                <a:latin typeface="Georgia"/>
                <a:cs typeface="Georgia"/>
              </a:rPr>
              <a:t>ybook</a:t>
            </a:r>
            <a:r>
              <a:rPr sz="2025" spc="-75" baseline="10288" dirty="0">
                <a:latin typeface="Georgia"/>
                <a:cs typeface="Georgia"/>
              </a:rPr>
              <a:t>s</a:t>
            </a:r>
            <a:r>
              <a:rPr sz="2025" spc="52" baseline="10288" dirty="0">
                <a:latin typeface="Georgia"/>
                <a:cs typeface="Georgia"/>
              </a:rPr>
              <a:t> </a:t>
            </a:r>
            <a:r>
              <a:rPr sz="2025" spc="-60" baseline="10288" dirty="0">
                <a:latin typeface="Georgia"/>
                <a:cs typeface="Georgia"/>
              </a:rPr>
              <a:t>abou</a:t>
            </a:r>
            <a:r>
              <a:rPr sz="2025" spc="-60" baseline="12345" dirty="0">
                <a:latin typeface="Georgia"/>
                <a:cs typeface="Georgia"/>
              </a:rPr>
              <a:t>t</a:t>
            </a:r>
            <a:r>
              <a:rPr sz="2025" spc="52" baseline="12345" dirty="0">
                <a:latin typeface="Georgia"/>
                <a:cs typeface="Georgia"/>
              </a:rPr>
              <a:t> </a:t>
            </a:r>
            <a:r>
              <a:rPr sz="2025" spc="-44" baseline="12345" dirty="0">
                <a:latin typeface="Georgia"/>
                <a:cs typeface="Georgia"/>
              </a:rPr>
              <a:t>shar</a:t>
            </a:r>
            <a:r>
              <a:rPr sz="2025" spc="-44" baseline="14403" dirty="0">
                <a:latin typeface="Georgia"/>
                <a:cs typeface="Georgia"/>
              </a:rPr>
              <a:t>ed</a:t>
            </a:r>
            <a:r>
              <a:rPr sz="2025" spc="52" baseline="14403" dirty="0">
                <a:latin typeface="Georgia"/>
                <a:cs typeface="Georgia"/>
              </a:rPr>
              <a:t> </a:t>
            </a:r>
            <a:r>
              <a:rPr sz="2025" spc="-15" baseline="14403" dirty="0">
                <a:latin typeface="Georgia"/>
                <a:cs typeface="Georgia"/>
              </a:rPr>
              <a:t>st</a:t>
            </a:r>
            <a:r>
              <a:rPr sz="2025" spc="-15" baseline="16460" dirty="0">
                <a:latin typeface="Georgia"/>
                <a:cs typeface="Georgia"/>
              </a:rPr>
              <a:t>ruggle</a:t>
            </a:r>
            <a:r>
              <a:rPr sz="2025" spc="-15" baseline="18518" dirty="0">
                <a:latin typeface="Georgia"/>
                <a:cs typeface="Georgia"/>
              </a:rPr>
              <a:t>s.</a:t>
            </a:r>
            <a:endParaRPr sz="2025" baseline="18518">
              <a:latin typeface="Georgia"/>
              <a:cs typeface="Georgia"/>
            </a:endParaRPr>
          </a:p>
        </p:txBody>
      </p:sp>
      <p:sp>
        <p:nvSpPr>
          <p:cNvPr id="16" name="object 16"/>
          <p:cNvSpPr txBox="1"/>
          <p:nvPr/>
        </p:nvSpPr>
        <p:spPr>
          <a:xfrm rot="19920000">
            <a:off x="11754274" y="6449978"/>
            <a:ext cx="4017549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50"/>
              </a:lnSpc>
            </a:pPr>
            <a:r>
              <a:rPr sz="2025" spc="630" baseline="-8230" dirty="0">
                <a:latin typeface="Georgia"/>
                <a:cs typeface="Georgia"/>
              </a:rPr>
              <a:t>I</a:t>
            </a:r>
            <a:r>
              <a:rPr sz="2025" spc="135" baseline="-8230" dirty="0">
                <a:latin typeface="Georgia"/>
                <a:cs typeface="Georgia"/>
              </a:rPr>
              <a:t> </a:t>
            </a:r>
            <a:r>
              <a:rPr sz="2025" baseline="-8230" dirty="0">
                <a:latin typeface="Georgia"/>
                <a:cs typeface="Georgia"/>
              </a:rPr>
              <a:t>h</a:t>
            </a:r>
            <a:r>
              <a:rPr sz="2025" baseline="-6172" dirty="0">
                <a:latin typeface="Georgia"/>
                <a:cs typeface="Georgia"/>
              </a:rPr>
              <a:t>ad</a:t>
            </a:r>
            <a:r>
              <a:rPr sz="2025" spc="135" baseline="-6172" dirty="0">
                <a:latin typeface="Georgia"/>
                <a:cs typeface="Georgia"/>
              </a:rPr>
              <a:t> </a:t>
            </a:r>
            <a:r>
              <a:rPr sz="2025" baseline="-6172" dirty="0">
                <a:latin typeface="Georgia"/>
                <a:cs typeface="Georgia"/>
              </a:rPr>
              <a:t>a</a:t>
            </a:r>
            <a:r>
              <a:rPr sz="2025" spc="142" baseline="-6172" dirty="0">
                <a:latin typeface="Georgia"/>
                <a:cs typeface="Georgia"/>
              </a:rPr>
              <a:t> </a:t>
            </a:r>
            <a:r>
              <a:rPr sz="2025" baseline="-6172" dirty="0">
                <a:latin typeface="Georgia"/>
                <a:cs typeface="Georgia"/>
              </a:rPr>
              <a:t>d</a:t>
            </a:r>
            <a:r>
              <a:rPr sz="2025" baseline="-4115" dirty="0">
                <a:latin typeface="Georgia"/>
                <a:cs typeface="Georgia"/>
              </a:rPr>
              <a:t>ifficu</a:t>
            </a:r>
            <a:r>
              <a:rPr sz="2025" baseline="-2057" dirty="0">
                <a:latin typeface="Georgia"/>
                <a:cs typeface="Georgia"/>
              </a:rPr>
              <a:t>lt</a:t>
            </a:r>
            <a:r>
              <a:rPr sz="2025" spc="135" baseline="-2057" dirty="0">
                <a:latin typeface="Georgia"/>
                <a:cs typeface="Georgia"/>
              </a:rPr>
              <a:t> </a:t>
            </a:r>
            <a:r>
              <a:rPr sz="2025" spc="-127" baseline="-2057" dirty="0">
                <a:latin typeface="Georgia"/>
                <a:cs typeface="Georgia"/>
              </a:rPr>
              <a:t>tim</a:t>
            </a:r>
            <a:r>
              <a:rPr sz="1350" spc="-85" dirty="0">
                <a:latin typeface="Georgia"/>
                <a:cs typeface="Georgia"/>
              </a:rPr>
              <a:t>e</a:t>
            </a:r>
            <a:r>
              <a:rPr sz="1350" spc="95" dirty="0">
                <a:latin typeface="Georgia"/>
                <a:cs typeface="Georgia"/>
              </a:rPr>
              <a:t> </a:t>
            </a:r>
            <a:r>
              <a:rPr sz="1350" dirty="0">
                <a:latin typeface="Georgia"/>
                <a:cs typeface="Georgia"/>
              </a:rPr>
              <a:t>at</a:t>
            </a:r>
            <a:r>
              <a:rPr sz="1350" spc="90" dirty="0">
                <a:latin typeface="Georgia"/>
                <a:cs typeface="Georgia"/>
              </a:rPr>
              <a:t> </a:t>
            </a:r>
            <a:r>
              <a:rPr sz="1350" dirty="0">
                <a:latin typeface="Georgia"/>
                <a:cs typeface="Georgia"/>
              </a:rPr>
              <a:t>fi</a:t>
            </a:r>
            <a:r>
              <a:rPr sz="2025" baseline="2057" dirty="0">
                <a:latin typeface="Georgia"/>
                <a:cs typeface="Georgia"/>
              </a:rPr>
              <a:t>rst</a:t>
            </a:r>
            <a:r>
              <a:rPr sz="2025" spc="142" baseline="2057" dirty="0">
                <a:latin typeface="Georgia"/>
                <a:cs typeface="Georgia"/>
              </a:rPr>
              <a:t> </a:t>
            </a:r>
            <a:r>
              <a:rPr sz="2025" spc="-15" baseline="2057" dirty="0">
                <a:latin typeface="Georgia"/>
                <a:cs typeface="Georgia"/>
              </a:rPr>
              <a:t>be</a:t>
            </a:r>
            <a:r>
              <a:rPr sz="2025" spc="-15" baseline="4115" dirty="0">
                <a:latin typeface="Georgia"/>
                <a:cs typeface="Georgia"/>
              </a:rPr>
              <a:t>fore</a:t>
            </a:r>
            <a:r>
              <a:rPr sz="2025" spc="135" baseline="4115" dirty="0">
                <a:latin typeface="Georgia"/>
                <a:cs typeface="Georgia"/>
              </a:rPr>
              <a:t> </a:t>
            </a:r>
            <a:r>
              <a:rPr sz="2025" spc="630" baseline="4115" dirty="0">
                <a:latin typeface="Georgia"/>
                <a:cs typeface="Georgia"/>
              </a:rPr>
              <a:t>I</a:t>
            </a:r>
            <a:r>
              <a:rPr sz="2025" spc="142" baseline="4115" dirty="0">
                <a:latin typeface="Georgia"/>
                <a:cs typeface="Georgia"/>
              </a:rPr>
              <a:t> </a:t>
            </a:r>
            <a:r>
              <a:rPr sz="2025" spc="-60" baseline="6172" dirty="0">
                <a:latin typeface="Georgia"/>
                <a:cs typeface="Georgia"/>
              </a:rPr>
              <a:t>reach</a:t>
            </a:r>
            <a:r>
              <a:rPr sz="2025" spc="-60" baseline="8230" dirty="0">
                <a:latin typeface="Georgia"/>
                <a:cs typeface="Georgia"/>
              </a:rPr>
              <a:t>ed</a:t>
            </a:r>
            <a:r>
              <a:rPr sz="2025" spc="135" baseline="8230" dirty="0">
                <a:latin typeface="Georgia"/>
                <a:cs typeface="Georgia"/>
              </a:rPr>
              <a:t> </a:t>
            </a:r>
            <a:r>
              <a:rPr sz="2025" spc="-37" baseline="8230" dirty="0">
                <a:latin typeface="Georgia"/>
                <a:cs typeface="Georgia"/>
              </a:rPr>
              <a:t>ou</a:t>
            </a:r>
            <a:r>
              <a:rPr sz="2025" spc="-37" baseline="10288" dirty="0">
                <a:latin typeface="Georgia"/>
                <a:cs typeface="Georgia"/>
              </a:rPr>
              <a:t>t</a:t>
            </a:r>
            <a:endParaRPr sz="2025" baseline="10288">
              <a:latin typeface="Georgia"/>
              <a:cs typeface="Georgia"/>
            </a:endParaRPr>
          </a:p>
        </p:txBody>
      </p:sp>
      <p:sp>
        <p:nvSpPr>
          <p:cNvPr id="17" name="object 17"/>
          <p:cNvSpPr txBox="1"/>
          <p:nvPr/>
        </p:nvSpPr>
        <p:spPr>
          <a:xfrm rot="19920000">
            <a:off x="12027052" y="7090249"/>
            <a:ext cx="2905817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25"/>
              </a:lnSpc>
            </a:pPr>
            <a:r>
              <a:rPr sz="1350" dirty="0">
                <a:latin typeface="Georgia"/>
                <a:cs typeface="Georgia"/>
              </a:rPr>
              <a:t>to</a:t>
            </a:r>
            <a:r>
              <a:rPr sz="1350" spc="125" dirty="0">
                <a:latin typeface="Georgia"/>
                <a:cs typeface="Georgia"/>
              </a:rPr>
              <a:t> </a:t>
            </a:r>
            <a:r>
              <a:rPr sz="1350" spc="-35" dirty="0">
                <a:latin typeface="Georgia"/>
                <a:cs typeface="Georgia"/>
              </a:rPr>
              <a:t>o</a:t>
            </a:r>
            <a:r>
              <a:rPr sz="2025" spc="-52" baseline="2057" dirty="0">
                <a:latin typeface="Georgia"/>
                <a:cs typeface="Georgia"/>
              </a:rPr>
              <a:t>thers</a:t>
            </a:r>
            <a:r>
              <a:rPr sz="2025" spc="-52" baseline="4115" dirty="0">
                <a:latin typeface="Georgia"/>
                <a:cs typeface="Georgia"/>
              </a:rPr>
              <a:t>...It</a:t>
            </a:r>
            <a:r>
              <a:rPr sz="2025" spc="195" baseline="4115" dirty="0">
                <a:latin typeface="Georgia"/>
                <a:cs typeface="Georgia"/>
              </a:rPr>
              <a:t> </a:t>
            </a:r>
            <a:r>
              <a:rPr sz="2025" spc="-300" baseline="4115" dirty="0">
                <a:latin typeface="Georgia"/>
                <a:cs typeface="Georgia"/>
              </a:rPr>
              <a:t>wa</a:t>
            </a:r>
            <a:r>
              <a:rPr sz="2025" spc="-300" baseline="6172" dirty="0">
                <a:latin typeface="Georgia"/>
                <a:cs typeface="Georgia"/>
              </a:rPr>
              <a:t>s</a:t>
            </a:r>
            <a:r>
              <a:rPr sz="2025" spc="195" baseline="6172" dirty="0">
                <a:latin typeface="Georgia"/>
                <a:cs typeface="Georgia"/>
              </a:rPr>
              <a:t> </a:t>
            </a:r>
            <a:r>
              <a:rPr sz="2025" baseline="6172" dirty="0">
                <a:latin typeface="Georgia"/>
                <a:cs typeface="Georgia"/>
              </a:rPr>
              <a:t>so</a:t>
            </a:r>
            <a:r>
              <a:rPr sz="2025" spc="195" baseline="6172" dirty="0">
                <a:latin typeface="Georgia"/>
                <a:cs typeface="Georgia"/>
              </a:rPr>
              <a:t> </a:t>
            </a:r>
            <a:r>
              <a:rPr sz="2025" baseline="6172" dirty="0">
                <a:latin typeface="Georgia"/>
                <a:cs typeface="Georgia"/>
              </a:rPr>
              <a:t>h</a:t>
            </a:r>
            <a:r>
              <a:rPr sz="2025" baseline="8230" dirty="0">
                <a:latin typeface="Georgia"/>
                <a:cs typeface="Georgia"/>
              </a:rPr>
              <a:t>elpfu</a:t>
            </a:r>
            <a:r>
              <a:rPr sz="2025" baseline="10288" dirty="0">
                <a:latin typeface="Georgia"/>
                <a:cs typeface="Georgia"/>
              </a:rPr>
              <a:t>l</a:t>
            </a:r>
            <a:r>
              <a:rPr sz="2025" spc="195" baseline="10288" dirty="0">
                <a:latin typeface="Georgia"/>
                <a:cs typeface="Georgia"/>
              </a:rPr>
              <a:t> </a:t>
            </a:r>
            <a:r>
              <a:rPr sz="2025" baseline="10288" dirty="0">
                <a:latin typeface="Georgia"/>
                <a:cs typeface="Georgia"/>
              </a:rPr>
              <a:t>to</a:t>
            </a:r>
            <a:r>
              <a:rPr sz="2025" spc="195" baseline="10288" dirty="0">
                <a:latin typeface="Georgia"/>
                <a:cs typeface="Georgia"/>
              </a:rPr>
              <a:t> </a:t>
            </a:r>
            <a:r>
              <a:rPr sz="2025" spc="-15" baseline="10288" dirty="0">
                <a:latin typeface="Georgia"/>
                <a:cs typeface="Georgia"/>
              </a:rPr>
              <a:t>sh</a:t>
            </a:r>
            <a:r>
              <a:rPr sz="2025" spc="-15" baseline="12345" dirty="0">
                <a:latin typeface="Georgia"/>
                <a:cs typeface="Georgia"/>
              </a:rPr>
              <a:t>are...</a:t>
            </a:r>
            <a:endParaRPr sz="2025" baseline="12345">
              <a:latin typeface="Georgia"/>
              <a:cs typeface="Georgia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Storybook</a:t>
            </a:r>
            <a:r>
              <a:rPr spc="-585" dirty="0"/>
              <a:t> </a:t>
            </a:r>
            <a:r>
              <a:rPr spc="-10" dirty="0"/>
              <a:t>Workshops</a:t>
            </a:r>
          </a:p>
        </p:txBody>
      </p:sp>
      <p:pic>
        <p:nvPicPr>
          <p:cNvPr id="19" name="object 1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413061" y="3103250"/>
            <a:ext cx="180975" cy="180974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413061" y="4246250"/>
            <a:ext cx="180975" cy="180974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413061" y="5389250"/>
            <a:ext cx="180975" cy="180974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413061" y="6532250"/>
            <a:ext cx="180975" cy="180974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413061" y="7675250"/>
            <a:ext cx="180975" cy="180974"/>
          </a:xfrm>
          <a:prstGeom prst="rect">
            <a:avLst/>
          </a:prstGeom>
        </p:spPr>
      </p:pic>
      <p:sp>
        <p:nvSpPr>
          <p:cNvPr id="24" name="object 2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40" dirty="0"/>
              <a:t>measure</a:t>
            </a:r>
            <a:r>
              <a:rPr spc="-459" dirty="0"/>
              <a:t> </a:t>
            </a:r>
            <a:r>
              <a:rPr dirty="0"/>
              <a:t>impact</a:t>
            </a:r>
            <a:r>
              <a:rPr spc="-459" dirty="0"/>
              <a:t> </a:t>
            </a:r>
            <a:r>
              <a:rPr spc="-30" dirty="0"/>
              <a:t>before</a:t>
            </a:r>
            <a:r>
              <a:rPr spc="-459" dirty="0"/>
              <a:t> </a:t>
            </a:r>
            <a:r>
              <a:rPr spc="-130" dirty="0"/>
              <a:t>&amp;</a:t>
            </a:r>
            <a:r>
              <a:rPr spc="-459" dirty="0"/>
              <a:t> </a:t>
            </a:r>
            <a:r>
              <a:rPr spc="-10" dirty="0"/>
              <a:t>after</a:t>
            </a:r>
          </a:p>
          <a:p>
            <a:pPr marL="12700" marR="5080">
              <a:lnSpc>
                <a:spcPts val="9000"/>
              </a:lnSpc>
              <a:spcBef>
                <a:spcPts val="900"/>
              </a:spcBef>
            </a:pPr>
            <a:r>
              <a:rPr spc="-90" dirty="0"/>
              <a:t>storybooks</a:t>
            </a:r>
            <a:r>
              <a:rPr spc="-515" dirty="0"/>
              <a:t> </a:t>
            </a:r>
            <a:r>
              <a:rPr spc="-85" dirty="0"/>
              <a:t>as</a:t>
            </a:r>
            <a:r>
              <a:rPr spc="-509" dirty="0"/>
              <a:t> </a:t>
            </a:r>
            <a:r>
              <a:rPr spc="-195" dirty="0"/>
              <a:t>gifts</a:t>
            </a:r>
            <a:r>
              <a:rPr spc="-509" dirty="0"/>
              <a:t> </a:t>
            </a:r>
            <a:r>
              <a:rPr spc="-150" dirty="0"/>
              <a:t>to</a:t>
            </a:r>
            <a:r>
              <a:rPr spc="-509" dirty="0"/>
              <a:t> </a:t>
            </a:r>
            <a:r>
              <a:rPr spc="-155" dirty="0"/>
              <a:t>the</a:t>
            </a:r>
            <a:r>
              <a:rPr spc="-515" dirty="0"/>
              <a:t> </a:t>
            </a:r>
            <a:r>
              <a:rPr spc="-190" dirty="0"/>
              <a:t>next</a:t>
            </a:r>
            <a:r>
              <a:rPr spc="-509" dirty="0"/>
              <a:t> </a:t>
            </a:r>
            <a:r>
              <a:rPr spc="-25" dirty="0"/>
              <a:t>cohort </a:t>
            </a:r>
            <a:r>
              <a:rPr spc="-10" dirty="0"/>
              <a:t>storybooks</a:t>
            </a:r>
            <a:r>
              <a:rPr spc="-455" dirty="0"/>
              <a:t> </a:t>
            </a:r>
            <a:r>
              <a:rPr spc="-60" dirty="0"/>
              <a:t>with</a:t>
            </a:r>
            <a:r>
              <a:rPr spc="-455" dirty="0"/>
              <a:t> </a:t>
            </a:r>
            <a:r>
              <a:rPr spc="-10" dirty="0"/>
              <a:t>orientation </a:t>
            </a:r>
            <a:r>
              <a:rPr dirty="0"/>
              <a:t>workshop</a:t>
            </a:r>
            <a:r>
              <a:rPr spc="-265" dirty="0"/>
              <a:t> </a:t>
            </a:r>
            <a:r>
              <a:rPr spc="-10" dirty="0"/>
              <a:t>procedure</a:t>
            </a:r>
          </a:p>
          <a:p>
            <a:pPr marL="12700">
              <a:lnSpc>
                <a:spcPct val="100000"/>
              </a:lnSpc>
              <a:spcBef>
                <a:spcPts val="2700"/>
              </a:spcBef>
            </a:pPr>
            <a:r>
              <a:rPr spc="-70" dirty="0"/>
              <a:t>workshops</a:t>
            </a:r>
            <a:r>
              <a:rPr spc="-500" dirty="0"/>
              <a:t> </a:t>
            </a:r>
            <a:r>
              <a:rPr spc="-150" dirty="0"/>
              <a:t>in</a:t>
            </a:r>
            <a:r>
              <a:rPr spc="-495" dirty="0"/>
              <a:t> </a:t>
            </a:r>
            <a:r>
              <a:rPr spc="-160" dirty="0"/>
              <a:t>other</a:t>
            </a:r>
            <a:r>
              <a:rPr spc="-500" dirty="0"/>
              <a:t> </a:t>
            </a:r>
            <a:r>
              <a:rPr spc="-50" dirty="0"/>
              <a:t>Schools...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770077" y="6407562"/>
            <a:ext cx="419734" cy="2315210"/>
          </a:xfrm>
          <a:custGeom>
            <a:avLst/>
            <a:gdLst/>
            <a:ahLst/>
            <a:cxnLst/>
            <a:rect l="l" t="t" r="r" b="b"/>
            <a:pathLst>
              <a:path w="419734" h="2315209">
                <a:moveTo>
                  <a:pt x="419153" y="2314047"/>
                </a:moveTo>
                <a:lnTo>
                  <a:pt x="415167" y="2314762"/>
                </a:lnTo>
                <a:lnTo>
                  <a:pt x="0" y="715"/>
                </a:lnTo>
                <a:lnTo>
                  <a:pt x="3985" y="0"/>
                </a:lnTo>
                <a:lnTo>
                  <a:pt x="419153" y="2314047"/>
                </a:lnTo>
                <a:close/>
              </a:path>
            </a:pathLst>
          </a:custGeom>
          <a:solidFill>
            <a:srgbClr val="F9E7C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8973281" y="6486800"/>
            <a:ext cx="2933700" cy="2662555"/>
            <a:chOff x="8973281" y="6486800"/>
            <a:chExt cx="2933700" cy="2662555"/>
          </a:xfrm>
        </p:grpSpPr>
        <p:sp>
          <p:nvSpPr>
            <p:cNvPr id="4" name="object 4"/>
            <p:cNvSpPr/>
            <p:nvPr/>
          </p:nvSpPr>
          <p:spPr>
            <a:xfrm>
              <a:off x="8973281" y="6984946"/>
              <a:ext cx="371475" cy="2068195"/>
            </a:xfrm>
            <a:custGeom>
              <a:avLst/>
              <a:gdLst/>
              <a:ahLst/>
              <a:cxnLst/>
              <a:rect l="l" t="t" r="r" b="b"/>
              <a:pathLst>
                <a:path w="371475" h="2068195">
                  <a:moveTo>
                    <a:pt x="370965" y="2067674"/>
                  </a:moveTo>
                  <a:lnTo>
                    <a:pt x="0" y="0"/>
                  </a:lnTo>
                  <a:lnTo>
                    <a:pt x="370965" y="2067674"/>
                  </a:lnTo>
                  <a:close/>
                </a:path>
              </a:pathLst>
            </a:custGeom>
            <a:solidFill>
              <a:srgbClr val="F9E7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047570" y="6486800"/>
              <a:ext cx="2047750" cy="239997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00321" y="7538945"/>
              <a:ext cx="1506211" cy="1610113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9143810" y="880"/>
            <a:ext cx="9142730" cy="10286365"/>
            <a:chOff x="9143810" y="880"/>
            <a:chExt cx="9142730" cy="1028636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434501" y="739233"/>
              <a:ext cx="7021795" cy="382642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435947" y="3606042"/>
              <a:ext cx="6024380" cy="565397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440984" y="2079171"/>
              <a:ext cx="3069441" cy="119373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4223736" y="2218263"/>
              <a:ext cx="3723640" cy="2778125"/>
            </a:xfrm>
            <a:custGeom>
              <a:avLst/>
              <a:gdLst/>
              <a:ahLst/>
              <a:cxnLst/>
              <a:rect l="l" t="t" r="r" b="b"/>
              <a:pathLst>
                <a:path w="3723640" h="2778125">
                  <a:moveTo>
                    <a:pt x="3723218" y="2294830"/>
                  </a:moveTo>
                  <a:lnTo>
                    <a:pt x="326181" y="2777675"/>
                  </a:lnTo>
                  <a:lnTo>
                    <a:pt x="0" y="482844"/>
                  </a:lnTo>
                  <a:lnTo>
                    <a:pt x="3397037" y="0"/>
                  </a:lnTo>
                  <a:lnTo>
                    <a:pt x="3723218" y="2294830"/>
                  </a:lnTo>
                  <a:close/>
                </a:path>
              </a:pathLst>
            </a:custGeom>
            <a:solidFill>
              <a:srgbClr val="F9E7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401536" y="2351348"/>
              <a:ext cx="3395579" cy="252028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444053" y="5723291"/>
              <a:ext cx="6842162" cy="456370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143810" y="880"/>
              <a:ext cx="7656950" cy="3787603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 rot="19920000">
            <a:off x="11394708" y="5912283"/>
            <a:ext cx="3120728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0"/>
              </a:lnSpc>
            </a:pPr>
            <a:r>
              <a:rPr sz="2025" baseline="-4115" dirty="0">
                <a:latin typeface="Georgia"/>
                <a:cs typeface="Georgia"/>
              </a:rPr>
              <a:t>Fo</a:t>
            </a:r>
            <a:r>
              <a:rPr sz="2025" baseline="-2057" dirty="0">
                <a:latin typeface="Georgia"/>
                <a:cs typeface="Georgia"/>
              </a:rPr>
              <a:t>sterin</a:t>
            </a:r>
            <a:r>
              <a:rPr sz="1350" dirty="0">
                <a:latin typeface="Georgia"/>
                <a:cs typeface="Georgia"/>
              </a:rPr>
              <a:t>g</a:t>
            </a:r>
            <a:r>
              <a:rPr sz="1350" spc="90" dirty="0">
                <a:latin typeface="Georgia"/>
                <a:cs typeface="Georgia"/>
              </a:rPr>
              <a:t> </a:t>
            </a:r>
            <a:r>
              <a:rPr sz="1350" spc="-35" dirty="0">
                <a:latin typeface="Georgia"/>
                <a:cs typeface="Georgia"/>
              </a:rPr>
              <a:t>resil</a:t>
            </a:r>
            <a:r>
              <a:rPr sz="2025" spc="-52" baseline="2057" dirty="0">
                <a:latin typeface="Georgia"/>
                <a:cs typeface="Georgia"/>
              </a:rPr>
              <a:t>ience</a:t>
            </a:r>
            <a:r>
              <a:rPr sz="2025" spc="142" baseline="2057" dirty="0">
                <a:latin typeface="Georgia"/>
                <a:cs typeface="Georgia"/>
              </a:rPr>
              <a:t> </a:t>
            </a:r>
            <a:r>
              <a:rPr sz="2025" baseline="4115" dirty="0">
                <a:latin typeface="Georgia"/>
                <a:cs typeface="Georgia"/>
              </a:rPr>
              <a:t>and</a:t>
            </a:r>
            <a:r>
              <a:rPr sz="2025" spc="142" baseline="4115" dirty="0">
                <a:latin typeface="Georgia"/>
                <a:cs typeface="Georgia"/>
              </a:rPr>
              <a:t> </a:t>
            </a:r>
            <a:r>
              <a:rPr sz="2025" spc="-172" baseline="4115" dirty="0">
                <a:latin typeface="Georgia"/>
                <a:cs typeface="Georgia"/>
              </a:rPr>
              <a:t>c</a:t>
            </a:r>
            <a:r>
              <a:rPr sz="2025" spc="-172" baseline="6172" dirty="0">
                <a:latin typeface="Georgia"/>
                <a:cs typeface="Georgia"/>
              </a:rPr>
              <a:t>ommun</a:t>
            </a:r>
            <a:r>
              <a:rPr sz="2025" spc="-172" baseline="8230" dirty="0">
                <a:latin typeface="Georgia"/>
                <a:cs typeface="Georgia"/>
              </a:rPr>
              <a:t>ity</a:t>
            </a:r>
            <a:r>
              <a:rPr sz="2025" spc="142" baseline="8230" dirty="0">
                <a:latin typeface="Georgia"/>
                <a:cs typeface="Georgia"/>
              </a:rPr>
              <a:t> </a:t>
            </a:r>
            <a:r>
              <a:rPr sz="2025" spc="-30" baseline="8230" dirty="0">
                <a:latin typeface="Georgia"/>
                <a:cs typeface="Georgia"/>
              </a:rPr>
              <a:t>wi</a:t>
            </a:r>
            <a:r>
              <a:rPr sz="2025" spc="-30" baseline="10288" dirty="0">
                <a:latin typeface="Georgia"/>
                <a:cs typeface="Georgia"/>
              </a:rPr>
              <a:t>th</a:t>
            </a:r>
            <a:endParaRPr sz="2025" baseline="10288">
              <a:latin typeface="Georgia"/>
              <a:cs typeface="Georgia"/>
            </a:endParaRPr>
          </a:p>
        </p:txBody>
      </p:sp>
      <p:sp>
        <p:nvSpPr>
          <p:cNvPr id="16" name="object 16"/>
          <p:cNvSpPr txBox="1"/>
          <p:nvPr/>
        </p:nvSpPr>
        <p:spPr>
          <a:xfrm rot="19920000">
            <a:off x="11549185" y="6080099"/>
            <a:ext cx="3993441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55"/>
              </a:lnSpc>
            </a:pPr>
            <a:r>
              <a:rPr sz="1350" spc="-30" dirty="0">
                <a:latin typeface="Georgia"/>
                <a:cs typeface="Georgia"/>
              </a:rPr>
              <a:t>stud</a:t>
            </a:r>
            <a:r>
              <a:rPr sz="2025" spc="-44" baseline="2057" dirty="0">
                <a:latin typeface="Georgia"/>
                <a:cs typeface="Georgia"/>
              </a:rPr>
              <a:t>ent-</a:t>
            </a:r>
            <a:r>
              <a:rPr sz="2025" baseline="2057" dirty="0">
                <a:latin typeface="Georgia"/>
                <a:cs typeface="Georgia"/>
              </a:rPr>
              <a:t>c</a:t>
            </a:r>
            <a:r>
              <a:rPr sz="2025" baseline="4115" dirty="0">
                <a:latin typeface="Georgia"/>
                <a:cs typeface="Georgia"/>
              </a:rPr>
              <a:t>reated</a:t>
            </a:r>
            <a:r>
              <a:rPr sz="2025" spc="630" baseline="4115" dirty="0">
                <a:latin typeface="Georgia"/>
                <a:cs typeface="Georgia"/>
              </a:rPr>
              <a:t> </a:t>
            </a:r>
            <a:r>
              <a:rPr sz="2025" spc="-75" baseline="6172" dirty="0">
                <a:latin typeface="Georgia"/>
                <a:cs typeface="Georgia"/>
              </a:rPr>
              <a:t>stor</a:t>
            </a:r>
            <a:r>
              <a:rPr sz="2025" spc="-75" baseline="8230" dirty="0">
                <a:latin typeface="Georgia"/>
                <a:cs typeface="Georgia"/>
              </a:rPr>
              <a:t>ybook</a:t>
            </a:r>
            <a:r>
              <a:rPr sz="2025" spc="-75" baseline="10288" dirty="0">
                <a:latin typeface="Georgia"/>
                <a:cs typeface="Georgia"/>
              </a:rPr>
              <a:t>s</a:t>
            </a:r>
            <a:r>
              <a:rPr sz="2025" spc="52" baseline="10288" dirty="0">
                <a:latin typeface="Georgia"/>
                <a:cs typeface="Georgia"/>
              </a:rPr>
              <a:t> </a:t>
            </a:r>
            <a:r>
              <a:rPr sz="2025" spc="-60" baseline="10288" dirty="0">
                <a:latin typeface="Georgia"/>
                <a:cs typeface="Georgia"/>
              </a:rPr>
              <a:t>abou</a:t>
            </a:r>
            <a:r>
              <a:rPr sz="2025" spc="-60" baseline="12345" dirty="0">
                <a:latin typeface="Georgia"/>
                <a:cs typeface="Georgia"/>
              </a:rPr>
              <a:t>t</a:t>
            </a:r>
            <a:r>
              <a:rPr sz="2025" spc="52" baseline="12345" dirty="0">
                <a:latin typeface="Georgia"/>
                <a:cs typeface="Georgia"/>
              </a:rPr>
              <a:t> </a:t>
            </a:r>
            <a:r>
              <a:rPr sz="2025" spc="-44" baseline="12345" dirty="0">
                <a:latin typeface="Georgia"/>
                <a:cs typeface="Georgia"/>
              </a:rPr>
              <a:t>shar</a:t>
            </a:r>
            <a:r>
              <a:rPr sz="2025" spc="-44" baseline="14403" dirty="0">
                <a:latin typeface="Georgia"/>
                <a:cs typeface="Georgia"/>
              </a:rPr>
              <a:t>ed</a:t>
            </a:r>
            <a:r>
              <a:rPr sz="2025" spc="52" baseline="14403" dirty="0">
                <a:latin typeface="Georgia"/>
                <a:cs typeface="Georgia"/>
              </a:rPr>
              <a:t> </a:t>
            </a:r>
            <a:r>
              <a:rPr sz="2025" spc="-15" baseline="14403" dirty="0">
                <a:latin typeface="Georgia"/>
                <a:cs typeface="Georgia"/>
              </a:rPr>
              <a:t>st</a:t>
            </a:r>
            <a:r>
              <a:rPr sz="2025" spc="-15" baseline="16460" dirty="0">
                <a:latin typeface="Georgia"/>
                <a:cs typeface="Georgia"/>
              </a:rPr>
              <a:t>ruggle</a:t>
            </a:r>
            <a:r>
              <a:rPr sz="2025" spc="-15" baseline="18518" dirty="0">
                <a:latin typeface="Georgia"/>
                <a:cs typeface="Georgia"/>
              </a:rPr>
              <a:t>s.</a:t>
            </a:r>
            <a:endParaRPr sz="2025" baseline="18518">
              <a:latin typeface="Georgia"/>
              <a:cs typeface="Georgia"/>
            </a:endParaRPr>
          </a:p>
        </p:txBody>
      </p:sp>
      <p:sp>
        <p:nvSpPr>
          <p:cNvPr id="17" name="object 17"/>
          <p:cNvSpPr txBox="1"/>
          <p:nvPr/>
        </p:nvSpPr>
        <p:spPr>
          <a:xfrm rot="19920000">
            <a:off x="11754274" y="6449978"/>
            <a:ext cx="4017549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50"/>
              </a:lnSpc>
            </a:pPr>
            <a:r>
              <a:rPr sz="2025" spc="630" baseline="-8230" dirty="0">
                <a:latin typeface="Georgia"/>
                <a:cs typeface="Georgia"/>
              </a:rPr>
              <a:t>I</a:t>
            </a:r>
            <a:r>
              <a:rPr sz="2025" spc="135" baseline="-8230" dirty="0">
                <a:latin typeface="Georgia"/>
                <a:cs typeface="Georgia"/>
              </a:rPr>
              <a:t> </a:t>
            </a:r>
            <a:r>
              <a:rPr sz="2025" baseline="-8230" dirty="0">
                <a:latin typeface="Georgia"/>
                <a:cs typeface="Georgia"/>
              </a:rPr>
              <a:t>h</a:t>
            </a:r>
            <a:r>
              <a:rPr sz="2025" baseline="-6172" dirty="0">
                <a:latin typeface="Georgia"/>
                <a:cs typeface="Georgia"/>
              </a:rPr>
              <a:t>ad</a:t>
            </a:r>
            <a:r>
              <a:rPr sz="2025" spc="135" baseline="-6172" dirty="0">
                <a:latin typeface="Georgia"/>
                <a:cs typeface="Georgia"/>
              </a:rPr>
              <a:t> </a:t>
            </a:r>
            <a:r>
              <a:rPr sz="2025" baseline="-6172" dirty="0">
                <a:latin typeface="Georgia"/>
                <a:cs typeface="Georgia"/>
              </a:rPr>
              <a:t>a</a:t>
            </a:r>
            <a:r>
              <a:rPr sz="2025" spc="142" baseline="-6172" dirty="0">
                <a:latin typeface="Georgia"/>
                <a:cs typeface="Georgia"/>
              </a:rPr>
              <a:t> </a:t>
            </a:r>
            <a:r>
              <a:rPr sz="2025" baseline="-6172" dirty="0">
                <a:latin typeface="Georgia"/>
                <a:cs typeface="Georgia"/>
              </a:rPr>
              <a:t>d</a:t>
            </a:r>
            <a:r>
              <a:rPr sz="2025" baseline="-4115" dirty="0">
                <a:latin typeface="Georgia"/>
                <a:cs typeface="Georgia"/>
              </a:rPr>
              <a:t>ifficu</a:t>
            </a:r>
            <a:r>
              <a:rPr sz="2025" baseline="-2057" dirty="0">
                <a:latin typeface="Georgia"/>
                <a:cs typeface="Georgia"/>
              </a:rPr>
              <a:t>lt</a:t>
            </a:r>
            <a:r>
              <a:rPr sz="2025" spc="135" baseline="-2057" dirty="0">
                <a:latin typeface="Georgia"/>
                <a:cs typeface="Georgia"/>
              </a:rPr>
              <a:t> </a:t>
            </a:r>
            <a:r>
              <a:rPr sz="2025" spc="-127" baseline="-2057" dirty="0">
                <a:latin typeface="Georgia"/>
                <a:cs typeface="Georgia"/>
              </a:rPr>
              <a:t>tim</a:t>
            </a:r>
            <a:r>
              <a:rPr sz="1350" spc="-85" dirty="0">
                <a:latin typeface="Georgia"/>
                <a:cs typeface="Georgia"/>
              </a:rPr>
              <a:t>e</a:t>
            </a:r>
            <a:r>
              <a:rPr sz="1350" spc="95" dirty="0">
                <a:latin typeface="Georgia"/>
                <a:cs typeface="Georgia"/>
              </a:rPr>
              <a:t> </a:t>
            </a:r>
            <a:r>
              <a:rPr sz="1350" dirty="0">
                <a:latin typeface="Georgia"/>
                <a:cs typeface="Georgia"/>
              </a:rPr>
              <a:t>at</a:t>
            </a:r>
            <a:r>
              <a:rPr sz="1350" spc="90" dirty="0">
                <a:latin typeface="Georgia"/>
                <a:cs typeface="Georgia"/>
              </a:rPr>
              <a:t> </a:t>
            </a:r>
            <a:r>
              <a:rPr sz="1350" dirty="0">
                <a:latin typeface="Georgia"/>
                <a:cs typeface="Georgia"/>
              </a:rPr>
              <a:t>fi</a:t>
            </a:r>
            <a:r>
              <a:rPr sz="2025" baseline="2057" dirty="0">
                <a:latin typeface="Georgia"/>
                <a:cs typeface="Georgia"/>
              </a:rPr>
              <a:t>rst</a:t>
            </a:r>
            <a:r>
              <a:rPr sz="2025" spc="142" baseline="2057" dirty="0">
                <a:latin typeface="Georgia"/>
                <a:cs typeface="Georgia"/>
              </a:rPr>
              <a:t> </a:t>
            </a:r>
            <a:r>
              <a:rPr sz="2025" spc="-15" baseline="2057" dirty="0">
                <a:latin typeface="Georgia"/>
                <a:cs typeface="Georgia"/>
              </a:rPr>
              <a:t>be</a:t>
            </a:r>
            <a:r>
              <a:rPr sz="2025" spc="-15" baseline="4115" dirty="0">
                <a:latin typeface="Georgia"/>
                <a:cs typeface="Georgia"/>
              </a:rPr>
              <a:t>fore</a:t>
            </a:r>
            <a:r>
              <a:rPr sz="2025" spc="135" baseline="4115" dirty="0">
                <a:latin typeface="Georgia"/>
                <a:cs typeface="Georgia"/>
              </a:rPr>
              <a:t> </a:t>
            </a:r>
            <a:r>
              <a:rPr sz="2025" spc="630" baseline="4115" dirty="0">
                <a:latin typeface="Georgia"/>
                <a:cs typeface="Georgia"/>
              </a:rPr>
              <a:t>I</a:t>
            </a:r>
            <a:r>
              <a:rPr sz="2025" spc="142" baseline="4115" dirty="0">
                <a:latin typeface="Georgia"/>
                <a:cs typeface="Georgia"/>
              </a:rPr>
              <a:t> </a:t>
            </a:r>
            <a:r>
              <a:rPr sz="2025" spc="-60" baseline="6172" dirty="0">
                <a:latin typeface="Georgia"/>
                <a:cs typeface="Georgia"/>
              </a:rPr>
              <a:t>reach</a:t>
            </a:r>
            <a:r>
              <a:rPr sz="2025" spc="-60" baseline="8230" dirty="0">
                <a:latin typeface="Georgia"/>
                <a:cs typeface="Georgia"/>
              </a:rPr>
              <a:t>ed</a:t>
            </a:r>
            <a:r>
              <a:rPr sz="2025" spc="135" baseline="8230" dirty="0">
                <a:latin typeface="Georgia"/>
                <a:cs typeface="Georgia"/>
              </a:rPr>
              <a:t> </a:t>
            </a:r>
            <a:r>
              <a:rPr sz="2025" spc="-37" baseline="8230" dirty="0">
                <a:latin typeface="Georgia"/>
                <a:cs typeface="Georgia"/>
              </a:rPr>
              <a:t>ou</a:t>
            </a:r>
            <a:r>
              <a:rPr sz="2025" spc="-37" baseline="10288" dirty="0">
                <a:latin typeface="Georgia"/>
                <a:cs typeface="Georgia"/>
              </a:rPr>
              <a:t>t</a:t>
            </a:r>
            <a:endParaRPr sz="2025" baseline="10288">
              <a:latin typeface="Georgia"/>
              <a:cs typeface="Georgia"/>
            </a:endParaRPr>
          </a:p>
        </p:txBody>
      </p:sp>
      <p:sp>
        <p:nvSpPr>
          <p:cNvPr id="18" name="object 18"/>
          <p:cNvSpPr txBox="1"/>
          <p:nvPr/>
        </p:nvSpPr>
        <p:spPr>
          <a:xfrm rot="19920000">
            <a:off x="12027052" y="7090249"/>
            <a:ext cx="2905817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25"/>
              </a:lnSpc>
            </a:pPr>
            <a:r>
              <a:rPr sz="1350" dirty="0">
                <a:latin typeface="Georgia"/>
                <a:cs typeface="Georgia"/>
              </a:rPr>
              <a:t>to</a:t>
            </a:r>
            <a:r>
              <a:rPr sz="1350" spc="125" dirty="0">
                <a:latin typeface="Georgia"/>
                <a:cs typeface="Georgia"/>
              </a:rPr>
              <a:t> </a:t>
            </a:r>
            <a:r>
              <a:rPr sz="1350" spc="-35" dirty="0">
                <a:latin typeface="Georgia"/>
                <a:cs typeface="Georgia"/>
              </a:rPr>
              <a:t>o</a:t>
            </a:r>
            <a:r>
              <a:rPr sz="2025" spc="-52" baseline="2057" dirty="0">
                <a:latin typeface="Georgia"/>
                <a:cs typeface="Georgia"/>
              </a:rPr>
              <a:t>thers</a:t>
            </a:r>
            <a:r>
              <a:rPr sz="2025" spc="-52" baseline="4115" dirty="0">
                <a:latin typeface="Georgia"/>
                <a:cs typeface="Georgia"/>
              </a:rPr>
              <a:t>...It</a:t>
            </a:r>
            <a:r>
              <a:rPr sz="2025" spc="195" baseline="4115" dirty="0">
                <a:latin typeface="Georgia"/>
                <a:cs typeface="Georgia"/>
              </a:rPr>
              <a:t> </a:t>
            </a:r>
            <a:r>
              <a:rPr sz="2025" spc="-300" baseline="4115" dirty="0">
                <a:latin typeface="Georgia"/>
                <a:cs typeface="Georgia"/>
              </a:rPr>
              <a:t>wa</a:t>
            </a:r>
            <a:r>
              <a:rPr sz="2025" spc="-300" baseline="6172" dirty="0">
                <a:latin typeface="Georgia"/>
                <a:cs typeface="Georgia"/>
              </a:rPr>
              <a:t>s</a:t>
            </a:r>
            <a:r>
              <a:rPr sz="2025" spc="195" baseline="6172" dirty="0">
                <a:latin typeface="Georgia"/>
                <a:cs typeface="Georgia"/>
              </a:rPr>
              <a:t> </a:t>
            </a:r>
            <a:r>
              <a:rPr sz="2025" baseline="6172" dirty="0">
                <a:latin typeface="Georgia"/>
                <a:cs typeface="Georgia"/>
              </a:rPr>
              <a:t>so</a:t>
            </a:r>
            <a:r>
              <a:rPr sz="2025" spc="195" baseline="6172" dirty="0">
                <a:latin typeface="Georgia"/>
                <a:cs typeface="Georgia"/>
              </a:rPr>
              <a:t> </a:t>
            </a:r>
            <a:r>
              <a:rPr sz="2025" baseline="6172" dirty="0">
                <a:latin typeface="Georgia"/>
                <a:cs typeface="Georgia"/>
              </a:rPr>
              <a:t>h</a:t>
            </a:r>
            <a:r>
              <a:rPr sz="2025" baseline="8230" dirty="0">
                <a:latin typeface="Georgia"/>
                <a:cs typeface="Georgia"/>
              </a:rPr>
              <a:t>elpfu</a:t>
            </a:r>
            <a:r>
              <a:rPr sz="2025" baseline="10288" dirty="0">
                <a:latin typeface="Georgia"/>
                <a:cs typeface="Georgia"/>
              </a:rPr>
              <a:t>l</a:t>
            </a:r>
            <a:r>
              <a:rPr sz="2025" spc="195" baseline="10288" dirty="0">
                <a:latin typeface="Georgia"/>
                <a:cs typeface="Georgia"/>
              </a:rPr>
              <a:t> </a:t>
            </a:r>
            <a:r>
              <a:rPr sz="2025" baseline="10288" dirty="0">
                <a:latin typeface="Georgia"/>
                <a:cs typeface="Georgia"/>
              </a:rPr>
              <a:t>to</a:t>
            </a:r>
            <a:r>
              <a:rPr sz="2025" spc="195" baseline="10288" dirty="0">
                <a:latin typeface="Georgia"/>
                <a:cs typeface="Georgia"/>
              </a:rPr>
              <a:t> </a:t>
            </a:r>
            <a:r>
              <a:rPr sz="2025" spc="-15" baseline="10288" dirty="0">
                <a:latin typeface="Georgia"/>
                <a:cs typeface="Georgia"/>
              </a:rPr>
              <a:t>sh</a:t>
            </a:r>
            <a:r>
              <a:rPr sz="2025" spc="-15" baseline="12345" dirty="0">
                <a:latin typeface="Georgia"/>
                <a:cs typeface="Georgia"/>
              </a:rPr>
              <a:t>are...</a:t>
            </a:r>
            <a:endParaRPr sz="2025" baseline="12345">
              <a:latin typeface="Georgia"/>
              <a:cs typeface="Georgia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Storybook</a:t>
            </a:r>
            <a:r>
              <a:rPr spc="-585" dirty="0"/>
              <a:t> </a:t>
            </a:r>
            <a:r>
              <a:rPr spc="-10" dirty="0"/>
              <a:t>Workshops</a:t>
            </a:r>
          </a:p>
        </p:txBody>
      </p:sp>
      <p:pic>
        <p:nvPicPr>
          <p:cNvPr id="20" name="object 2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413061" y="3103248"/>
            <a:ext cx="180975" cy="180974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413061" y="4246248"/>
            <a:ext cx="180975" cy="180974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413061" y="5389248"/>
            <a:ext cx="180975" cy="180974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413061" y="6532247"/>
            <a:ext cx="180975" cy="180974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413061" y="7675247"/>
            <a:ext cx="180975" cy="180974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413061" y="8818247"/>
            <a:ext cx="180975" cy="180974"/>
          </a:xfrm>
          <a:prstGeom prst="rect">
            <a:avLst/>
          </a:prstGeom>
        </p:spPr>
      </p:pic>
      <p:sp>
        <p:nvSpPr>
          <p:cNvPr id="26" name="object 2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40" dirty="0"/>
              <a:t>measure</a:t>
            </a:r>
            <a:r>
              <a:rPr spc="-459" dirty="0"/>
              <a:t> </a:t>
            </a:r>
            <a:r>
              <a:rPr dirty="0"/>
              <a:t>impact</a:t>
            </a:r>
            <a:r>
              <a:rPr spc="-459" dirty="0"/>
              <a:t> </a:t>
            </a:r>
            <a:r>
              <a:rPr spc="-30" dirty="0"/>
              <a:t>before</a:t>
            </a:r>
            <a:r>
              <a:rPr spc="-459" dirty="0"/>
              <a:t> </a:t>
            </a:r>
            <a:r>
              <a:rPr spc="-130" dirty="0"/>
              <a:t>&amp;</a:t>
            </a:r>
            <a:r>
              <a:rPr spc="-459" dirty="0"/>
              <a:t> </a:t>
            </a:r>
            <a:r>
              <a:rPr spc="-10" dirty="0"/>
              <a:t>after</a:t>
            </a:r>
          </a:p>
          <a:p>
            <a:pPr marL="12700" marR="5080">
              <a:lnSpc>
                <a:spcPts val="9000"/>
              </a:lnSpc>
              <a:spcBef>
                <a:spcPts val="900"/>
              </a:spcBef>
            </a:pPr>
            <a:r>
              <a:rPr spc="-90" dirty="0"/>
              <a:t>storybooks</a:t>
            </a:r>
            <a:r>
              <a:rPr spc="-515" dirty="0"/>
              <a:t> </a:t>
            </a:r>
            <a:r>
              <a:rPr spc="-85" dirty="0"/>
              <a:t>as</a:t>
            </a:r>
            <a:r>
              <a:rPr spc="-509" dirty="0"/>
              <a:t> </a:t>
            </a:r>
            <a:r>
              <a:rPr spc="-195" dirty="0"/>
              <a:t>gifts</a:t>
            </a:r>
            <a:r>
              <a:rPr spc="-509" dirty="0"/>
              <a:t> </a:t>
            </a:r>
            <a:r>
              <a:rPr spc="-150" dirty="0"/>
              <a:t>to</a:t>
            </a:r>
            <a:r>
              <a:rPr spc="-509" dirty="0"/>
              <a:t> </a:t>
            </a:r>
            <a:r>
              <a:rPr spc="-155" dirty="0"/>
              <a:t>the</a:t>
            </a:r>
            <a:r>
              <a:rPr spc="-515" dirty="0"/>
              <a:t> </a:t>
            </a:r>
            <a:r>
              <a:rPr spc="-190" dirty="0"/>
              <a:t>next</a:t>
            </a:r>
            <a:r>
              <a:rPr spc="-509" dirty="0"/>
              <a:t> </a:t>
            </a:r>
            <a:r>
              <a:rPr spc="-25" dirty="0"/>
              <a:t>cohort </a:t>
            </a:r>
            <a:r>
              <a:rPr spc="-10" dirty="0"/>
              <a:t>storybooks</a:t>
            </a:r>
            <a:r>
              <a:rPr spc="-455" dirty="0"/>
              <a:t> </a:t>
            </a:r>
            <a:r>
              <a:rPr spc="-60" dirty="0"/>
              <a:t>with</a:t>
            </a:r>
            <a:r>
              <a:rPr spc="-455" dirty="0"/>
              <a:t> </a:t>
            </a:r>
            <a:r>
              <a:rPr spc="-10" dirty="0"/>
              <a:t>orientation </a:t>
            </a:r>
            <a:r>
              <a:rPr dirty="0"/>
              <a:t>workshop</a:t>
            </a:r>
            <a:r>
              <a:rPr spc="-265" dirty="0"/>
              <a:t> </a:t>
            </a:r>
            <a:r>
              <a:rPr spc="-10" dirty="0"/>
              <a:t>procedure</a:t>
            </a:r>
          </a:p>
          <a:p>
            <a:pPr marL="12700" marR="1750695">
              <a:lnSpc>
                <a:spcPts val="9000"/>
              </a:lnSpc>
            </a:pPr>
            <a:r>
              <a:rPr spc="-70" dirty="0"/>
              <a:t>workshops</a:t>
            </a:r>
            <a:r>
              <a:rPr spc="-500" dirty="0"/>
              <a:t> </a:t>
            </a:r>
            <a:r>
              <a:rPr spc="-150" dirty="0"/>
              <a:t>in</a:t>
            </a:r>
            <a:r>
              <a:rPr spc="-495" dirty="0"/>
              <a:t> </a:t>
            </a:r>
            <a:r>
              <a:rPr spc="-160" dirty="0"/>
              <a:t>other</a:t>
            </a:r>
            <a:r>
              <a:rPr spc="-500" dirty="0"/>
              <a:t> </a:t>
            </a:r>
            <a:r>
              <a:rPr spc="-150" dirty="0"/>
              <a:t>Schools... </a:t>
            </a:r>
            <a:r>
              <a:rPr spc="-30" dirty="0"/>
              <a:t>ongoing</a:t>
            </a:r>
            <a:r>
              <a:rPr spc="-495" dirty="0"/>
              <a:t> </a:t>
            </a:r>
            <a:r>
              <a:rPr spc="-105" dirty="0"/>
              <a:t>workshops...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112E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055195" y="3866194"/>
            <a:ext cx="4860925" cy="1718310"/>
          </a:xfrm>
          <a:prstGeom prst="rect">
            <a:avLst/>
          </a:prstGeom>
        </p:spPr>
        <p:txBody>
          <a:bodyPr vert="horz" wrap="square" lIns="0" tIns="12446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80"/>
              </a:spcBef>
            </a:pPr>
            <a:r>
              <a:rPr sz="9800" spc="-290" dirty="0">
                <a:solidFill>
                  <a:srgbClr val="FFFFFF"/>
                </a:solidFill>
                <a:latin typeface="Arial"/>
                <a:cs typeface="Arial"/>
              </a:rPr>
              <a:t>=</a:t>
            </a:r>
            <a:r>
              <a:rPr sz="9800" spc="-3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800" spc="-730" dirty="0">
                <a:solidFill>
                  <a:srgbClr val="FFFFFF"/>
                </a:solidFill>
                <a:latin typeface="Arial"/>
                <a:cs typeface="Arial"/>
              </a:rPr>
              <a:t>STORY</a:t>
            </a:r>
            <a:endParaRPr sz="9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029575" y="3187518"/>
            <a:ext cx="8342630" cy="3086100"/>
          </a:xfrm>
          <a:custGeom>
            <a:avLst/>
            <a:gdLst/>
            <a:ahLst/>
            <a:cxnLst/>
            <a:rect l="l" t="t" r="r" b="b"/>
            <a:pathLst>
              <a:path w="8342630" h="3086100">
                <a:moveTo>
                  <a:pt x="8342113" y="3086099"/>
                </a:moveTo>
                <a:lnTo>
                  <a:pt x="0" y="3086099"/>
                </a:lnTo>
                <a:lnTo>
                  <a:pt x="0" y="0"/>
                </a:lnTo>
                <a:lnTo>
                  <a:pt x="8342113" y="0"/>
                </a:lnTo>
                <a:lnTo>
                  <a:pt x="8342113" y="3086099"/>
                </a:lnTo>
                <a:close/>
              </a:path>
            </a:pathLst>
          </a:custGeom>
          <a:solidFill>
            <a:srgbClr val="112E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620099" y="3977966"/>
            <a:ext cx="7332980" cy="1519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673850" algn="l"/>
              </a:tabLst>
            </a:pPr>
            <a:r>
              <a:rPr sz="9800" spc="-1050" dirty="0">
                <a:latin typeface="Arial"/>
                <a:cs typeface="Arial"/>
              </a:rPr>
              <a:t>RESILIENCE</a:t>
            </a:r>
            <a:r>
              <a:rPr sz="9800" dirty="0">
                <a:latin typeface="Arial"/>
                <a:cs typeface="Arial"/>
              </a:rPr>
              <a:t>	</a:t>
            </a:r>
            <a:r>
              <a:rPr sz="9800" spc="-434" dirty="0">
                <a:latin typeface="Arial"/>
                <a:cs typeface="Arial"/>
              </a:rPr>
              <a:t>?</a:t>
            </a:r>
            <a:endParaRPr sz="9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112E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653877" y="6234122"/>
            <a:ext cx="10292715" cy="650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100" spc="-30" dirty="0">
                <a:solidFill>
                  <a:srgbClr val="FFFFFF"/>
                </a:solidFill>
                <a:latin typeface="Lucida Sans Unicode"/>
                <a:cs typeface="Lucida Sans Unicode"/>
              </a:rPr>
              <a:t>Achieving</a:t>
            </a:r>
            <a:r>
              <a:rPr sz="4100" spc="-20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4100" dirty="0">
                <a:solidFill>
                  <a:srgbClr val="FFFFFF"/>
                </a:solidFill>
                <a:latin typeface="Lucida Sans Unicode"/>
                <a:cs typeface="Lucida Sans Unicode"/>
              </a:rPr>
              <a:t>positive</a:t>
            </a:r>
            <a:r>
              <a:rPr sz="4100" spc="-19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4100" dirty="0">
                <a:solidFill>
                  <a:srgbClr val="FFFFFF"/>
                </a:solidFill>
                <a:latin typeface="Lucida Sans Unicode"/>
                <a:cs typeface="Lucida Sans Unicode"/>
              </a:rPr>
              <a:t>outcomes</a:t>
            </a:r>
            <a:r>
              <a:rPr sz="4100" spc="-19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4100" spc="-70" dirty="0">
                <a:solidFill>
                  <a:srgbClr val="FFFFFF"/>
                </a:solidFill>
                <a:latin typeface="Lucida Sans Unicode"/>
                <a:cs typeface="Lucida Sans Unicode"/>
              </a:rPr>
              <a:t>in</a:t>
            </a:r>
            <a:r>
              <a:rPr sz="4100" spc="-20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4100" spc="40" dirty="0">
                <a:solidFill>
                  <a:srgbClr val="FFFFFF"/>
                </a:solidFill>
                <a:latin typeface="Lucida Sans Unicode"/>
                <a:cs typeface="Lucida Sans Unicode"/>
              </a:rPr>
              <a:t>adversity</a:t>
            </a:r>
            <a:endParaRPr sz="4100">
              <a:latin typeface="Lucida Sans Unicode"/>
              <a:cs typeface="Lucida Sans Unicod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620099" y="3977965"/>
            <a:ext cx="11308715" cy="1519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800" spc="-1040" dirty="0">
                <a:solidFill>
                  <a:srgbClr val="FFFFFF"/>
                </a:solidFill>
                <a:latin typeface="Arial"/>
                <a:cs typeface="Arial"/>
              </a:rPr>
              <a:t>RESILIENCE</a:t>
            </a:r>
            <a:r>
              <a:rPr sz="9800" spc="-3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800" spc="-290" dirty="0">
                <a:solidFill>
                  <a:srgbClr val="FFFFFF"/>
                </a:solidFill>
                <a:latin typeface="Arial"/>
                <a:cs typeface="Arial"/>
              </a:rPr>
              <a:t>=</a:t>
            </a:r>
            <a:r>
              <a:rPr sz="9800" spc="-3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800" spc="-740" dirty="0">
                <a:solidFill>
                  <a:srgbClr val="FFFFFF"/>
                </a:solidFill>
                <a:latin typeface="Arial"/>
                <a:cs typeface="Arial"/>
              </a:rPr>
              <a:t>STORY</a:t>
            </a:r>
            <a:endParaRPr sz="9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115300" y="3187517"/>
            <a:ext cx="8246109" cy="3086100"/>
          </a:xfrm>
          <a:custGeom>
            <a:avLst/>
            <a:gdLst/>
            <a:ahLst/>
            <a:cxnLst/>
            <a:rect l="l" t="t" r="r" b="b"/>
            <a:pathLst>
              <a:path w="8246109" h="3086100">
                <a:moveTo>
                  <a:pt x="8245672" y="3086099"/>
                </a:moveTo>
                <a:lnTo>
                  <a:pt x="0" y="3086099"/>
                </a:lnTo>
                <a:lnTo>
                  <a:pt x="0" y="0"/>
                </a:lnTo>
                <a:lnTo>
                  <a:pt x="8245672" y="0"/>
                </a:lnTo>
                <a:lnTo>
                  <a:pt x="8245672" y="3086099"/>
                </a:lnTo>
                <a:close/>
              </a:path>
            </a:pathLst>
          </a:custGeom>
          <a:solidFill>
            <a:srgbClr val="112E33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112E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653877" y="6234122"/>
            <a:ext cx="10292715" cy="650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100" spc="-30" dirty="0">
                <a:solidFill>
                  <a:srgbClr val="FFFFFF"/>
                </a:solidFill>
                <a:latin typeface="Lucida Sans Unicode"/>
                <a:cs typeface="Lucida Sans Unicode"/>
              </a:rPr>
              <a:t>Achieving</a:t>
            </a:r>
            <a:r>
              <a:rPr sz="4100" spc="-20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4100" dirty="0">
                <a:solidFill>
                  <a:srgbClr val="FFFFFF"/>
                </a:solidFill>
                <a:latin typeface="Lucida Sans Unicode"/>
                <a:cs typeface="Lucida Sans Unicode"/>
              </a:rPr>
              <a:t>positive</a:t>
            </a:r>
            <a:r>
              <a:rPr sz="4100" spc="-19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4100" dirty="0">
                <a:solidFill>
                  <a:srgbClr val="FFFFFF"/>
                </a:solidFill>
                <a:latin typeface="Lucida Sans Unicode"/>
                <a:cs typeface="Lucida Sans Unicode"/>
              </a:rPr>
              <a:t>outcomes</a:t>
            </a:r>
            <a:r>
              <a:rPr sz="4100" spc="-19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4100" spc="-70" dirty="0">
                <a:solidFill>
                  <a:srgbClr val="FFFFFF"/>
                </a:solidFill>
                <a:latin typeface="Lucida Sans Unicode"/>
                <a:cs typeface="Lucida Sans Unicode"/>
              </a:rPr>
              <a:t>in</a:t>
            </a:r>
            <a:r>
              <a:rPr sz="4100" spc="-20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4100" spc="40" dirty="0">
                <a:solidFill>
                  <a:srgbClr val="FFFFFF"/>
                </a:solidFill>
                <a:latin typeface="Lucida Sans Unicode"/>
                <a:cs typeface="Lucida Sans Unicode"/>
              </a:rPr>
              <a:t>adversity</a:t>
            </a:r>
            <a:endParaRPr sz="4100">
              <a:latin typeface="Lucida Sans Unicode"/>
              <a:cs typeface="Lucida Sans Unicod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50915" y="3866195"/>
            <a:ext cx="3865245" cy="1718310"/>
          </a:xfrm>
          <a:prstGeom prst="rect">
            <a:avLst/>
          </a:prstGeom>
        </p:spPr>
        <p:txBody>
          <a:bodyPr vert="horz" wrap="square" lIns="0" tIns="12446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80"/>
              </a:spcBef>
            </a:pPr>
            <a:r>
              <a:rPr sz="9800" spc="-730" dirty="0">
                <a:solidFill>
                  <a:srgbClr val="FFFFFF"/>
                </a:solidFill>
                <a:latin typeface="Arial"/>
                <a:cs typeface="Arial"/>
              </a:rPr>
              <a:t>STORY</a:t>
            </a:r>
            <a:endParaRPr sz="9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972550" y="3187520"/>
            <a:ext cx="7378065" cy="3086100"/>
          </a:xfrm>
          <a:custGeom>
            <a:avLst/>
            <a:gdLst/>
            <a:ahLst/>
            <a:cxnLst/>
            <a:rect l="l" t="t" r="r" b="b"/>
            <a:pathLst>
              <a:path w="7378065" h="3086100">
                <a:moveTo>
                  <a:pt x="7377707" y="3086099"/>
                </a:moveTo>
                <a:lnTo>
                  <a:pt x="0" y="3086099"/>
                </a:lnTo>
                <a:lnTo>
                  <a:pt x="0" y="0"/>
                </a:lnTo>
                <a:lnTo>
                  <a:pt x="7377707" y="0"/>
                </a:lnTo>
                <a:lnTo>
                  <a:pt x="7377707" y="3086099"/>
                </a:lnTo>
                <a:close/>
              </a:path>
            </a:pathLst>
          </a:custGeom>
          <a:solidFill>
            <a:srgbClr val="112E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620099" y="3977968"/>
            <a:ext cx="11328400" cy="1519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800" spc="-1040" dirty="0">
                <a:solidFill>
                  <a:srgbClr val="FFFFFF"/>
                </a:solidFill>
                <a:latin typeface="Arial"/>
                <a:cs typeface="Arial"/>
              </a:rPr>
              <a:t>RESILIENCE</a:t>
            </a:r>
            <a:r>
              <a:rPr sz="9800" spc="-3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800" spc="-290" dirty="0">
                <a:solidFill>
                  <a:srgbClr val="FFFFFF"/>
                </a:solidFill>
                <a:latin typeface="Arial"/>
                <a:cs typeface="Arial"/>
              </a:rPr>
              <a:t>=</a:t>
            </a:r>
            <a:r>
              <a:rPr sz="9800" spc="-1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800" spc="-740" dirty="0">
                <a:solidFill>
                  <a:srgbClr val="FFFFFF"/>
                </a:solidFill>
                <a:latin typeface="Arial"/>
                <a:cs typeface="Arial"/>
              </a:rPr>
              <a:t>STORY</a:t>
            </a:r>
            <a:endParaRPr sz="9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112E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055195" y="3866193"/>
            <a:ext cx="4860925" cy="1718310"/>
          </a:xfrm>
          <a:prstGeom prst="rect">
            <a:avLst/>
          </a:prstGeom>
        </p:spPr>
        <p:txBody>
          <a:bodyPr vert="horz" wrap="square" lIns="0" tIns="12446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80"/>
              </a:spcBef>
            </a:pPr>
            <a:r>
              <a:rPr sz="9800" spc="535" dirty="0">
                <a:solidFill>
                  <a:srgbClr val="FFFFFF"/>
                </a:solidFill>
                <a:latin typeface="Calibri"/>
                <a:cs typeface="Calibri"/>
              </a:rPr>
              <a:t>=</a:t>
            </a:r>
            <a:r>
              <a:rPr sz="9800" spc="1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800" spc="865" dirty="0">
                <a:solidFill>
                  <a:srgbClr val="FFFFFF"/>
                </a:solidFill>
                <a:latin typeface="Calibri"/>
                <a:cs typeface="Calibri"/>
              </a:rPr>
              <a:t>STORY</a:t>
            </a:r>
            <a:endParaRPr sz="98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086725" y="3187517"/>
            <a:ext cx="8286750" cy="3086100"/>
          </a:xfrm>
          <a:custGeom>
            <a:avLst/>
            <a:gdLst/>
            <a:ahLst/>
            <a:cxnLst/>
            <a:rect l="l" t="t" r="r" b="b"/>
            <a:pathLst>
              <a:path w="8286750" h="3086100">
                <a:moveTo>
                  <a:pt x="0" y="0"/>
                </a:moveTo>
                <a:lnTo>
                  <a:pt x="8286750" y="0"/>
                </a:lnTo>
                <a:lnTo>
                  <a:pt x="8286750" y="3086099"/>
                </a:lnTo>
                <a:lnTo>
                  <a:pt x="0" y="3086099"/>
                </a:lnTo>
                <a:lnTo>
                  <a:pt x="0" y="0"/>
                </a:lnTo>
                <a:close/>
              </a:path>
            </a:pathLst>
          </a:custGeom>
          <a:solidFill>
            <a:srgbClr val="112E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517925" y="2434915"/>
            <a:ext cx="7741284" cy="30626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4300" marR="5080" indent="-102235">
              <a:lnSpc>
                <a:spcPts val="12150"/>
              </a:lnSpc>
              <a:tabLst>
                <a:tab pos="6776084" algn="l"/>
              </a:tabLst>
            </a:pPr>
            <a:r>
              <a:rPr sz="9800" spc="865" dirty="0">
                <a:latin typeface="Calibri"/>
                <a:cs typeface="Calibri"/>
              </a:rPr>
              <a:t>WHO</a:t>
            </a:r>
            <a:r>
              <a:rPr sz="9800" spc="195" dirty="0">
                <a:latin typeface="Calibri"/>
                <a:cs typeface="Calibri"/>
              </a:rPr>
              <a:t> </a:t>
            </a:r>
            <a:r>
              <a:rPr sz="9800" spc="760" dirty="0">
                <a:latin typeface="Calibri"/>
                <a:cs typeface="Calibri"/>
              </a:rPr>
              <a:t>SHOWS </a:t>
            </a:r>
            <a:r>
              <a:rPr sz="9800" spc="290" dirty="0">
                <a:latin typeface="Calibri"/>
                <a:cs typeface="Calibri"/>
              </a:rPr>
              <a:t>RESILIENCE</a:t>
            </a:r>
            <a:r>
              <a:rPr sz="9800" dirty="0">
                <a:latin typeface="Calibri"/>
                <a:cs typeface="Calibri"/>
              </a:rPr>
              <a:t>	</a:t>
            </a:r>
            <a:r>
              <a:rPr sz="9800" spc="490" dirty="0">
                <a:latin typeface="Calibri"/>
                <a:cs typeface="Calibri"/>
              </a:rPr>
              <a:t>?</a:t>
            </a:r>
            <a:endParaRPr sz="98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84904" y="1460212"/>
            <a:ext cx="6995151" cy="736657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112E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050915" y="3866195"/>
            <a:ext cx="3865245" cy="1718310"/>
          </a:xfrm>
          <a:prstGeom prst="rect">
            <a:avLst/>
          </a:prstGeom>
        </p:spPr>
        <p:txBody>
          <a:bodyPr vert="horz" wrap="square" lIns="0" tIns="12446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80"/>
              </a:spcBef>
            </a:pPr>
            <a:r>
              <a:rPr sz="9800" spc="865" dirty="0">
                <a:solidFill>
                  <a:srgbClr val="FFFFFF"/>
                </a:solidFill>
                <a:latin typeface="Calibri"/>
                <a:cs typeface="Calibri"/>
              </a:rPr>
              <a:t>STORY</a:t>
            </a:r>
            <a:endParaRPr sz="98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972550" y="3187519"/>
            <a:ext cx="7378065" cy="3086100"/>
          </a:xfrm>
          <a:custGeom>
            <a:avLst/>
            <a:gdLst/>
            <a:ahLst/>
            <a:cxnLst/>
            <a:rect l="l" t="t" r="r" b="b"/>
            <a:pathLst>
              <a:path w="7378065" h="3086100">
                <a:moveTo>
                  <a:pt x="7377707" y="3086099"/>
                </a:moveTo>
                <a:lnTo>
                  <a:pt x="0" y="3086099"/>
                </a:lnTo>
                <a:lnTo>
                  <a:pt x="0" y="0"/>
                </a:lnTo>
                <a:lnTo>
                  <a:pt x="7377707" y="0"/>
                </a:lnTo>
                <a:lnTo>
                  <a:pt x="7377707" y="3086099"/>
                </a:lnTo>
                <a:close/>
              </a:path>
            </a:pathLst>
          </a:custGeom>
          <a:solidFill>
            <a:srgbClr val="112E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620099" y="3977967"/>
            <a:ext cx="15076805" cy="1519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800" spc="300" dirty="0">
                <a:latin typeface="Calibri"/>
                <a:cs typeface="Calibri"/>
              </a:rPr>
              <a:t>RESILIENCE</a:t>
            </a:r>
            <a:r>
              <a:rPr sz="9800" spc="204" dirty="0">
                <a:latin typeface="Calibri"/>
                <a:cs typeface="Calibri"/>
              </a:rPr>
              <a:t> </a:t>
            </a:r>
            <a:r>
              <a:rPr sz="9800" spc="535" dirty="0">
                <a:latin typeface="Calibri"/>
                <a:cs typeface="Calibri"/>
              </a:rPr>
              <a:t>=</a:t>
            </a:r>
            <a:r>
              <a:rPr sz="9800" spc="775" dirty="0">
                <a:latin typeface="Calibri"/>
                <a:cs typeface="Calibri"/>
              </a:rPr>
              <a:t> </a:t>
            </a:r>
            <a:r>
              <a:rPr sz="9800" spc="660" dirty="0">
                <a:latin typeface="Calibri"/>
                <a:cs typeface="Calibri"/>
              </a:rPr>
              <a:t>COMMUNITY</a:t>
            </a:r>
            <a:endParaRPr sz="9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 rot="19920000">
            <a:off x="11394708" y="5912284"/>
            <a:ext cx="3120728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0"/>
              </a:lnSpc>
            </a:pPr>
            <a:r>
              <a:rPr sz="2025" baseline="-4115" dirty="0">
                <a:latin typeface="Georgia"/>
                <a:cs typeface="Georgia"/>
              </a:rPr>
              <a:t>Fo</a:t>
            </a:r>
            <a:r>
              <a:rPr sz="2025" baseline="-2057" dirty="0">
                <a:latin typeface="Georgia"/>
                <a:cs typeface="Georgia"/>
              </a:rPr>
              <a:t>sterin</a:t>
            </a:r>
            <a:r>
              <a:rPr sz="1350" dirty="0">
                <a:latin typeface="Georgia"/>
                <a:cs typeface="Georgia"/>
              </a:rPr>
              <a:t>g</a:t>
            </a:r>
            <a:r>
              <a:rPr sz="1350" spc="90" dirty="0">
                <a:latin typeface="Georgia"/>
                <a:cs typeface="Georgia"/>
              </a:rPr>
              <a:t> </a:t>
            </a:r>
            <a:r>
              <a:rPr sz="1350" spc="-35" dirty="0">
                <a:latin typeface="Georgia"/>
                <a:cs typeface="Georgia"/>
              </a:rPr>
              <a:t>resil</a:t>
            </a:r>
            <a:r>
              <a:rPr sz="2025" spc="-52" baseline="2057" dirty="0">
                <a:latin typeface="Georgia"/>
                <a:cs typeface="Georgia"/>
              </a:rPr>
              <a:t>ience</a:t>
            </a:r>
            <a:r>
              <a:rPr sz="2025" spc="142" baseline="2057" dirty="0">
                <a:latin typeface="Georgia"/>
                <a:cs typeface="Georgia"/>
              </a:rPr>
              <a:t> </a:t>
            </a:r>
            <a:r>
              <a:rPr sz="2025" baseline="4115" dirty="0">
                <a:latin typeface="Georgia"/>
                <a:cs typeface="Georgia"/>
              </a:rPr>
              <a:t>and</a:t>
            </a:r>
            <a:r>
              <a:rPr sz="2025" spc="142" baseline="4115" dirty="0">
                <a:latin typeface="Georgia"/>
                <a:cs typeface="Georgia"/>
              </a:rPr>
              <a:t> </a:t>
            </a:r>
            <a:r>
              <a:rPr sz="2025" spc="-172" baseline="4115" dirty="0">
                <a:latin typeface="Georgia"/>
                <a:cs typeface="Georgia"/>
              </a:rPr>
              <a:t>c</a:t>
            </a:r>
            <a:r>
              <a:rPr sz="2025" spc="-172" baseline="6172" dirty="0">
                <a:latin typeface="Georgia"/>
                <a:cs typeface="Georgia"/>
              </a:rPr>
              <a:t>ommun</a:t>
            </a:r>
            <a:r>
              <a:rPr sz="2025" spc="-172" baseline="8230" dirty="0">
                <a:latin typeface="Georgia"/>
                <a:cs typeface="Georgia"/>
              </a:rPr>
              <a:t>ity</a:t>
            </a:r>
            <a:r>
              <a:rPr sz="2025" spc="142" baseline="8230" dirty="0">
                <a:latin typeface="Georgia"/>
                <a:cs typeface="Georgia"/>
              </a:rPr>
              <a:t> </a:t>
            </a:r>
            <a:r>
              <a:rPr sz="2025" spc="-30" baseline="8230" dirty="0">
                <a:latin typeface="Georgia"/>
                <a:cs typeface="Georgia"/>
              </a:rPr>
              <a:t>wi</a:t>
            </a:r>
            <a:r>
              <a:rPr sz="2025" spc="-30" baseline="10288" dirty="0">
                <a:latin typeface="Georgia"/>
                <a:cs typeface="Georgia"/>
              </a:rPr>
              <a:t>th</a:t>
            </a:r>
            <a:endParaRPr sz="2025" baseline="10288">
              <a:latin typeface="Georgia"/>
              <a:cs typeface="Georgia"/>
            </a:endParaRPr>
          </a:p>
        </p:txBody>
      </p:sp>
      <p:sp>
        <p:nvSpPr>
          <p:cNvPr id="3" name="object 3"/>
          <p:cNvSpPr txBox="1"/>
          <p:nvPr/>
        </p:nvSpPr>
        <p:spPr>
          <a:xfrm rot="19920000">
            <a:off x="11549185" y="6080100"/>
            <a:ext cx="3993441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55"/>
              </a:lnSpc>
            </a:pPr>
            <a:r>
              <a:rPr sz="1350" spc="-30" dirty="0">
                <a:latin typeface="Georgia"/>
                <a:cs typeface="Georgia"/>
              </a:rPr>
              <a:t>stud</a:t>
            </a:r>
            <a:r>
              <a:rPr sz="2025" spc="-44" baseline="2057" dirty="0">
                <a:latin typeface="Georgia"/>
                <a:cs typeface="Georgia"/>
              </a:rPr>
              <a:t>ent-</a:t>
            </a:r>
            <a:r>
              <a:rPr sz="2025" baseline="2057" dirty="0">
                <a:latin typeface="Georgia"/>
                <a:cs typeface="Georgia"/>
              </a:rPr>
              <a:t>c</a:t>
            </a:r>
            <a:r>
              <a:rPr sz="2025" baseline="4115" dirty="0">
                <a:latin typeface="Georgia"/>
                <a:cs typeface="Georgia"/>
              </a:rPr>
              <a:t>reated</a:t>
            </a:r>
            <a:r>
              <a:rPr sz="2025" spc="630" baseline="4115" dirty="0">
                <a:latin typeface="Georgia"/>
                <a:cs typeface="Georgia"/>
              </a:rPr>
              <a:t> </a:t>
            </a:r>
            <a:r>
              <a:rPr sz="2025" spc="-75" baseline="6172" dirty="0">
                <a:latin typeface="Georgia"/>
                <a:cs typeface="Georgia"/>
              </a:rPr>
              <a:t>stor</a:t>
            </a:r>
            <a:r>
              <a:rPr sz="2025" spc="-75" baseline="8230" dirty="0">
                <a:latin typeface="Georgia"/>
                <a:cs typeface="Georgia"/>
              </a:rPr>
              <a:t>ybook</a:t>
            </a:r>
            <a:r>
              <a:rPr sz="2025" spc="-75" baseline="10288" dirty="0">
                <a:latin typeface="Georgia"/>
                <a:cs typeface="Georgia"/>
              </a:rPr>
              <a:t>s</a:t>
            </a:r>
            <a:r>
              <a:rPr sz="2025" spc="52" baseline="10288" dirty="0">
                <a:latin typeface="Georgia"/>
                <a:cs typeface="Georgia"/>
              </a:rPr>
              <a:t> </a:t>
            </a:r>
            <a:r>
              <a:rPr sz="2025" spc="-60" baseline="10288" dirty="0">
                <a:latin typeface="Georgia"/>
                <a:cs typeface="Georgia"/>
              </a:rPr>
              <a:t>abou</a:t>
            </a:r>
            <a:r>
              <a:rPr sz="2025" spc="-60" baseline="12345" dirty="0">
                <a:latin typeface="Georgia"/>
                <a:cs typeface="Georgia"/>
              </a:rPr>
              <a:t>t</a:t>
            </a:r>
            <a:r>
              <a:rPr sz="2025" spc="52" baseline="12345" dirty="0">
                <a:latin typeface="Georgia"/>
                <a:cs typeface="Georgia"/>
              </a:rPr>
              <a:t> </a:t>
            </a:r>
            <a:r>
              <a:rPr sz="2025" spc="-44" baseline="12345" dirty="0">
                <a:latin typeface="Georgia"/>
                <a:cs typeface="Georgia"/>
              </a:rPr>
              <a:t>shar</a:t>
            </a:r>
            <a:r>
              <a:rPr sz="2025" spc="-44" baseline="14403" dirty="0">
                <a:latin typeface="Georgia"/>
                <a:cs typeface="Georgia"/>
              </a:rPr>
              <a:t>ed</a:t>
            </a:r>
            <a:r>
              <a:rPr sz="2025" spc="52" baseline="14403" dirty="0">
                <a:latin typeface="Georgia"/>
                <a:cs typeface="Georgia"/>
              </a:rPr>
              <a:t> </a:t>
            </a:r>
            <a:r>
              <a:rPr sz="2025" spc="-15" baseline="14403" dirty="0">
                <a:latin typeface="Georgia"/>
                <a:cs typeface="Georgia"/>
              </a:rPr>
              <a:t>st</a:t>
            </a:r>
            <a:r>
              <a:rPr sz="2025" spc="-15" baseline="16460" dirty="0">
                <a:latin typeface="Georgia"/>
                <a:cs typeface="Georgia"/>
              </a:rPr>
              <a:t>ruggle</a:t>
            </a:r>
            <a:r>
              <a:rPr sz="2025" spc="-15" baseline="18518" dirty="0">
                <a:latin typeface="Georgia"/>
                <a:cs typeface="Georgia"/>
              </a:rPr>
              <a:t>s.</a:t>
            </a:r>
            <a:endParaRPr sz="2025" baseline="18518">
              <a:latin typeface="Georgia"/>
              <a:cs typeface="Georgia"/>
            </a:endParaRPr>
          </a:p>
        </p:txBody>
      </p:sp>
      <p:sp>
        <p:nvSpPr>
          <p:cNvPr id="4" name="object 4"/>
          <p:cNvSpPr txBox="1"/>
          <p:nvPr/>
        </p:nvSpPr>
        <p:spPr>
          <a:xfrm rot="19920000">
            <a:off x="11754274" y="6449979"/>
            <a:ext cx="4017549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50"/>
              </a:lnSpc>
            </a:pPr>
            <a:r>
              <a:rPr sz="2025" spc="630" baseline="-8230" dirty="0">
                <a:latin typeface="Georgia"/>
                <a:cs typeface="Georgia"/>
              </a:rPr>
              <a:t>I</a:t>
            </a:r>
            <a:r>
              <a:rPr sz="2025" spc="135" baseline="-8230" dirty="0">
                <a:latin typeface="Georgia"/>
                <a:cs typeface="Georgia"/>
              </a:rPr>
              <a:t> </a:t>
            </a:r>
            <a:r>
              <a:rPr sz="2025" baseline="-8230" dirty="0">
                <a:latin typeface="Georgia"/>
                <a:cs typeface="Georgia"/>
              </a:rPr>
              <a:t>h</a:t>
            </a:r>
            <a:r>
              <a:rPr sz="2025" baseline="-6172" dirty="0">
                <a:latin typeface="Georgia"/>
                <a:cs typeface="Georgia"/>
              </a:rPr>
              <a:t>ad</a:t>
            </a:r>
            <a:r>
              <a:rPr sz="2025" spc="135" baseline="-6172" dirty="0">
                <a:latin typeface="Georgia"/>
                <a:cs typeface="Georgia"/>
              </a:rPr>
              <a:t> </a:t>
            </a:r>
            <a:r>
              <a:rPr sz="2025" baseline="-6172" dirty="0">
                <a:latin typeface="Georgia"/>
                <a:cs typeface="Georgia"/>
              </a:rPr>
              <a:t>a</a:t>
            </a:r>
            <a:r>
              <a:rPr sz="2025" spc="142" baseline="-6172" dirty="0">
                <a:latin typeface="Georgia"/>
                <a:cs typeface="Georgia"/>
              </a:rPr>
              <a:t> </a:t>
            </a:r>
            <a:r>
              <a:rPr sz="2025" baseline="-6172" dirty="0">
                <a:latin typeface="Georgia"/>
                <a:cs typeface="Georgia"/>
              </a:rPr>
              <a:t>d</a:t>
            </a:r>
            <a:r>
              <a:rPr sz="2025" baseline="-4115" dirty="0">
                <a:latin typeface="Georgia"/>
                <a:cs typeface="Georgia"/>
              </a:rPr>
              <a:t>ifficu</a:t>
            </a:r>
            <a:r>
              <a:rPr sz="2025" baseline="-2057" dirty="0">
                <a:latin typeface="Georgia"/>
                <a:cs typeface="Georgia"/>
              </a:rPr>
              <a:t>lt</a:t>
            </a:r>
            <a:r>
              <a:rPr sz="2025" spc="135" baseline="-2057" dirty="0">
                <a:latin typeface="Georgia"/>
                <a:cs typeface="Georgia"/>
              </a:rPr>
              <a:t> </a:t>
            </a:r>
            <a:r>
              <a:rPr sz="2025" spc="-127" baseline="-2057" dirty="0">
                <a:latin typeface="Georgia"/>
                <a:cs typeface="Georgia"/>
              </a:rPr>
              <a:t>tim</a:t>
            </a:r>
            <a:r>
              <a:rPr sz="1350" spc="-85" dirty="0">
                <a:latin typeface="Georgia"/>
                <a:cs typeface="Georgia"/>
              </a:rPr>
              <a:t>e</a:t>
            </a:r>
            <a:r>
              <a:rPr sz="1350" spc="95" dirty="0">
                <a:latin typeface="Georgia"/>
                <a:cs typeface="Georgia"/>
              </a:rPr>
              <a:t> </a:t>
            </a:r>
            <a:r>
              <a:rPr sz="1350" dirty="0">
                <a:latin typeface="Georgia"/>
                <a:cs typeface="Georgia"/>
              </a:rPr>
              <a:t>at</a:t>
            </a:r>
            <a:r>
              <a:rPr sz="1350" spc="90" dirty="0">
                <a:latin typeface="Georgia"/>
                <a:cs typeface="Georgia"/>
              </a:rPr>
              <a:t> </a:t>
            </a:r>
            <a:r>
              <a:rPr sz="1350" dirty="0">
                <a:latin typeface="Georgia"/>
                <a:cs typeface="Georgia"/>
              </a:rPr>
              <a:t>fi</a:t>
            </a:r>
            <a:r>
              <a:rPr sz="2025" baseline="2057" dirty="0">
                <a:latin typeface="Georgia"/>
                <a:cs typeface="Georgia"/>
              </a:rPr>
              <a:t>rst</a:t>
            </a:r>
            <a:r>
              <a:rPr sz="2025" spc="142" baseline="2057" dirty="0">
                <a:latin typeface="Georgia"/>
                <a:cs typeface="Georgia"/>
              </a:rPr>
              <a:t> </a:t>
            </a:r>
            <a:r>
              <a:rPr sz="2025" spc="-15" baseline="2057" dirty="0">
                <a:latin typeface="Georgia"/>
                <a:cs typeface="Georgia"/>
              </a:rPr>
              <a:t>be</a:t>
            </a:r>
            <a:r>
              <a:rPr sz="2025" spc="-15" baseline="4115" dirty="0">
                <a:latin typeface="Georgia"/>
                <a:cs typeface="Georgia"/>
              </a:rPr>
              <a:t>fore</a:t>
            </a:r>
            <a:r>
              <a:rPr sz="2025" spc="135" baseline="4115" dirty="0">
                <a:latin typeface="Georgia"/>
                <a:cs typeface="Georgia"/>
              </a:rPr>
              <a:t> </a:t>
            </a:r>
            <a:r>
              <a:rPr sz="2025" spc="630" baseline="4115" dirty="0">
                <a:latin typeface="Georgia"/>
                <a:cs typeface="Georgia"/>
              </a:rPr>
              <a:t>I</a:t>
            </a:r>
            <a:r>
              <a:rPr sz="2025" spc="142" baseline="4115" dirty="0">
                <a:latin typeface="Georgia"/>
                <a:cs typeface="Georgia"/>
              </a:rPr>
              <a:t> </a:t>
            </a:r>
            <a:r>
              <a:rPr sz="2025" spc="-60" baseline="6172" dirty="0">
                <a:latin typeface="Georgia"/>
                <a:cs typeface="Georgia"/>
              </a:rPr>
              <a:t>reach</a:t>
            </a:r>
            <a:r>
              <a:rPr sz="2025" spc="-60" baseline="8230" dirty="0">
                <a:latin typeface="Georgia"/>
                <a:cs typeface="Georgia"/>
              </a:rPr>
              <a:t>ed</a:t>
            </a:r>
            <a:r>
              <a:rPr sz="2025" spc="135" baseline="8230" dirty="0">
                <a:latin typeface="Georgia"/>
                <a:cs typeface="Georgia"/>
              </a:rPr>
              <a:t> </a:t>
            </a:r>
            <a:r>
              <a:rPr sz="2025" spc="-37" baseline="8230" dirty="0">
                <a:latin typeface="Georgia"/>
                <a:cs typeface="Georgia"/>
              </a:rPr>
              <a:t>ou</a:t>
            </a:r>
            <a:r>
              <a:rPr sz="2025" spc="-37" baseline="10288" dirty="0">
                <a:latin typeface="Georgia"/>
                <a:cs typeface="Georgia"/>
              </a:rPr>
              <a:t>t</a:t>
            </a:r>
            <a:endParaRPr sz="2025" baseline="10288">
              <a:latin typeface="Georgia"/>
              <a:cs typeface="Georgia"/>
            </a:endParaRPr>
          </a:p>
        </p:txBody>
      </p:sp>
      <p:sp>
        <p:nvSpPr>
          <p:cNvPr id="5" name="object 5"/>
          <p:cNvSpPr txBox="1"/>
          <p:nvPr/>
        </p:nvSpPr>
        <p:spPr>
          <a:xfrm rot="19920000">
            <a:off x="12027052" y="7090251"/>
            <a:ext cx="2905817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25"/>
              </a:lnSpc>
            </a:pPr>
            <a:r>
              <a:rPr sz="1350" dirty="0">
                <a:latin typeface="Georgia"/>
                <a:cs typeface="Georgia"/>
              </a:rPr>
              <a:t>to</a:t>
            </a:r>
            <a:r>
              <a:rPr sz="1350" spc="125" dirty="0">
                <a:latin typeface="Georgia"/>
                <a:cs typeface="Georgia"/>
              </a:rPr>
              <a:t> </a:t>
            </a:r>
            <a:r>
              <a:rPr sz="1350" spc="-35" dirty="0">
                <a:latin typeface="Georgia"/>
                <a:cs typeface="Georgia"/>
              </a:rPr>
              <a:t>o</a:t>
            </a:r>
            <a:r>
              <a:rPr sz="2025" spc="-52" baseline="2057" dirty="0">
                <a:latin typeface="Georgia"/>
                <a:cs typeface="Georgia"/>
              </a:rPr>
              <a:t>thers</a:t>
            </a:r>
            <a:r>
              <a:rPr sz="2025" spc="-52" baseline="4115" dirty="0">
                <a:latin typeface="Georgia"/>
                <a:cs typeface="Georgia"/>
              </a:rPr>
              <a:t>...It</a:t>
            </a:r>
            <a:r>
              <a:rPr sz="2025" spc="195" baseline="4115" dirty="0">
                <a:latin typeface="Georgia"/>
                <a:cs typeface="Georgia"/>
              </a:rPr>
              <a:t> </a:t>
            </a:r>
            <a:r>
              <a:rPr sz="2025" spc="-300" baseline="4115" dirty="0">
                <a:latin typeface="Georgia"/>
                <a:cs typeface="Georgia"/>
              </a:rPr>
              <a:t>wa</a:t>
            </a:r>
            <a:r>
              <a:rPr sz="2025" spc="-300" baseline="6172" dirty="0">
                <a:latin typeface="Georgia"/>
                <a:cs typeface="Georgia"/>
              </a:rPr>
              <a:t>s</a:t>
            </a:r>
            <a:r>
              <a:rPr sz="2025" spc="195" baseline="6172" dirty="0">
                <a:latin typeface="Georgia"/>
                <a:cs typeface="Georgia"/>
              </a:rPr>
              <a:t> </a:t>
            </a:r>
            <a:r>
              <a:rPr sz="2025" baseline="6172" dirty="0">
                <a:latin typeface="Georgia"/>
                <a:cs typeface="Georgia"/>
              </a:rPr>
              <a:t>so</a:t>
            </a:r>
            <a:r>
              <a:rPr sz="2025" spc="195" baseline="6172" dirty="0">
                <a:latin typeface="Georgia"/>
                <a:cs typeface="Georgia"/>
              </a:rPr>
              <a:t> </a:t>
            </a:r>
            <a:r>
              <a:rPr sz="2025" baseline="6172" dirty="0">
                <a:latin typeface="Georgia"/>
                <a:cs typeface="Georgia"/>
              </a:rPr>
              <a:t>h</a:t>
            </a:r>
            <a:r>
              <a:rPr sz="2025" baseline="8230" dirty="0">
                <a:latin typeface="Georgia"/>
                <a:cs typeface="Georgia"/>
              </a:rPr>
              <a:t>elpfu</a:t>
            </a:r>
            <a:r>
              <a:rPr sz="2025" baseline="10288" dirty="0">
                <a:latin typeface="Georgia"/>
                <a:cs typeface="Georgia"/>
              </a:rPr>
              <a:t>l</a:t>
            </a:r>
            <a:r>
              <a:rPr sz="2025" spc="195" baseline="10288" dirty="0">
                <a:latin typeface="Georgia"/>
                <a:cs typeface="Georgia"/>
              </a:rPr>
              <a:t> </a:t>
            </a:r>
            <a:r>
              <a:rPr sz="2025" baseline="10288" dirty="0">
                <a:latin typeface="Georgia"/>
                <a:cs typeface="Georgia"/>
              </a:rPr>
              <a:t>to</a:t>
            </a:r>
            <a:r>
              <a:rPr sz="2025" spc="195" baseline="10288" dirty="0">
                <a:latin typeface="Georgia"/>
                <a:cs typeface="Georgia"/>
              </a:rPr>
              <a:t> </a:t>
            </a:r>
            <a:r>
              <a:rPr sz="2025" spc="-15" baseline="10288" dirty="0">
                <a:latin typeface="Georgia"/>
                <a:cs typeface="Georgia"/>
              </a:rPr>
              <a:t>sh</a:t>
            </a:r>
            <a:r>
              <a:rPr sz="2025" spc="-15" baseline="12345" dirty="0">
                <a:latin typeface="Georgia"/>
                <a:cs typeface="Georgia"/>
              </a:rPr>
              <a:t>are...</a:t>
            </a:r>
            <a:endParaRPr sz="2025" baseline="12345">
              <a:latin typeface="Georgia"/>
              <a:cs typeface="Georgi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Storybook</a:t>
            </a:r>
            <a:r>
              <a:rPr spc="-585" dirty="0"/>
              <a:t> </a:t>
            </a:r>
            <a:r>
              <a:rPr spc="-10" dirty="0"/>
              <a:t>Workshops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143810" y="877"/>
            <a:ext cx="9142730" cy="10286365"/>
            <a:chOff x="9143810" y="877"/>
            <a:chExt cx="9142730" cy="102863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440984" y="2079173"/>
              <a:ext cx="3069441" cy="119373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4223736" y="2218263"/>
              <a:ext cx="3723640" cy="2778125"/>
            </a:xfrm>
            <a:custGeom>
              <a:avLst/>
              <a:gdLst/>
              <a:ahLst/>
              <a:cxnLst/>
              <a:rect l="l" t="t" r="r" b="b"/>
              <a:pathLst>
                <a:path w="3723640" h="2778125">
                  <a:moveTo>
                    <a:pt x="3723218" y="2294830"/>
                  </a:moveTo>
                  <a:lnTo>
                    <a:pt x="326181" y="2777675"/>
                  </a:lnTo>
                  <a:lnTo>
                    <a:pt x="0" y="482844"/>
                  </a:lnTo>
                  <a:lnTo>
                    <a:pt x="3397037" y="0"/>
                  </a:lnTo>
                  <a:lnTo>
                    <a:pt x="3723218" y="2294830"/>
                  </a:lnTo>
                  <a:close/>
                </a:path>
              </a:pathLst>
            </a:custGeom>
            <a:solidFill>
              <a:srgbClr val="F9E7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401536" y="2351347"/>
              <a:ext cx="3395579" cy="252028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44053" y="5723294"/>
              <a:ext cx="6842163" cy="456370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143810" y="877"/>
              <a:ext cx="7656950" cy="3787603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 rot="19920000">
            <a:off x="11394708" y="5912283"/>
            <a:ext cx="3120728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0"/>
              </a:lnSpc>
            </a:pPr>
            <a:r>
              <a:rPr sz="2025" baseline="-4115" dirty="0">
                <a:latin typeface="Georgia"/>
                <a:cs typeface="Georgia"/>
              </a:rPr>
              <a:t>Fo</a:t>
            </a:r>
            <a:r>
              <a:rPr sz="2025" baseline="-2057" dirty="0">
                <a:latin typeface="Georgia"/>
                <a:cs typeface="Georgia"/>
              </a:rPr>
              <a:t>sterin</a:t>
            </a:r>
            <a:r>
              <a:rPr sz="1350" dirty="0">
                <a:latin typeface="Georgia"/>
                <a:cs typeface="Georgia"/>
              </a:rPr>
              <a:t>g</a:t>
            </a:r>
            <a:r>
              <a:rPr sz="1350" spc="90" dirty="0">
                <a:latin typeface="Georgia"/>
                <a:cs typeface="Georgia"/>
              </a:rPr>
              <a:t> </a:t>
            </a:r>
            <a:r>
              <a:rPr sz="1350" spc="-35" dirty="0">
                <a:latin typeface="Georgia"/>
                <a:cs typeface="Georgia"/>
              </a:rPr>
              <a:t>resil</a:t>
            </a:r>
            <a:r>
              <a:rPr sz="2025" spc="-52" baseline="2057" dirty="0">
                <a:latin typeface="Georgia"/>
                <a:cs typeface="Georgia"/>
              </a:rPr>
              <a:t>ience</a:t>
            </a:r>
            <a:r>
              <a:rPr sz="2025" spc="142" baseline="2057" dirty="0">
                <a:latin typeface="Georgia"/>
                <a:cs typeface="Georgia"/>
              </a:rPr>
              <a:t> </a:t>
            </a:r>
            <a:r>
              <a:rPr sz="2025" baseline="4115" dirty="0">
                <a:latin typeface="Georgia"/>
                <a:cs typeface="Georgia"/>
              </a:rPr>
              <a:t>and</a:t>
            </a:r>
            <a:r>
              <a:rPr sz="2025" spc="142" baseline="4115" dirty="0">
                <a:latin typeface="Georgia"/>
                <a:cs typeface="Georgia"/>
              </a:rPr>
              <a:t> </a:t>
            </a:r>
            <a:r>
              <a:rPr sz="2025" spc="-172" baseline="4115" dirty="0">
                <a:latin typeface="Georgia"/>
                <a:cs typeface="Georgia"/>
              </a:rPr>
              <a:t>c</a:t>
            </a:r>
            <a:r>
              <a:rPr sz="2025" spc="-172" baseline="6172" dirty="0">
                <a:latin typeface="Georgia"/>
                <a:cs typeface="Georgia"/>
              </a:rPr>
              <a:t>ommun</a:t>
            </a:r>
            <a:r>
              <a:rPr sz="2025" spc="-172" baseline="8230" dirty="0">
                <a:latin typeface="Georgia"/>
                <a:cs typeface="Georgia"/>
              </a:rPr>
              <a:t>ity</a:t>
            </a:r>
            <a:r>
              <a:rPr sz="2025" spc="142" baseline="8230" dirty="0">
                <a:latin typeface="Georgia"/>
                <a:cs typeface="Georgia"/>
              </a:rPr>
              <a:t> </a:t>
            </a:r>
            <a:r>
              <a:rPr sz="2025" spc="-30" baseline="8230" dirty="0">
                <a:latin typeface="Georgia"/>
                <a:cs typeface="Georgia"/>
              </a:rPr>
              <a:t>wi</a:t>
            </a:r>
            <a:r>
              <a:rPr sz="2025" spc="-30" baseline="10288" dirty="0">
                <a:latin typeface="Georgia"/>
                <a:cs typeface="Georgia"/>
              </a:rPr>
              <a:t>th</a:t>
            </a:r>
            <a:endParaRPr sz="2025" baseline="10288">
              <a:latin typeface="Georgia"/>
              <a:cs typeface="Georgia"/>
            </a:endParaRPr>
          </a:p>
        </p:txBody>
      </p:sp>
      <p:sp>
        <p:nvSpPr>
          <p:cNvPr id="9" name="object 9"/>
          <p:cNvSpPr txBox="1"/>
          <p:nvPr/>
        </p:nvSpPr>
        <p:spPr>
          <a:xfrm rot="19920000">
            <a:off x="11549185" y="6080099"/>
            <a:ext cx="3993441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55"/>
              </a:lnSpc>
            </a:pPr>
            <a:r>
              <a:rPr sz="1350" spc="-30" dirty="0">
                <a:latin typeface="Georgia"/>
                <a:cs typeface="Georgia"/>
              </a:rPr>
              <a:t>stud</a:t>
            </a:r>
            <a:r>
              <a:rPr sz="2025" spc="-44" baseline="2057" dirty="0">
                <a:latin typeface="Georgia"/>
                <a:cs typeface="Georgia"/>
              </a:rPr>
              <a:t>ent-</a:t>
            </a:r>
            <a:r>
              <a:rPr sz="2025" baseline="2057" dirty="0">
                <a:latin typeface="Georgia"/>
                <a:cs typeface="Georgia"/>
              </a:rPr>
              <a:t>c</a:t>
            </a:r>
            <a:r>
              <a:rPr sz="2025" baseline="4115" dirty="0">
                <a:latin typeface="Georgia"/>
                <a:cs typeface="Georgia"/>
              </a:rPr>
              <a:t>reated</a:t>
            </a:r>
            <a:r>
              <a:rPr sz="2025" spc="630" baseline="4115" dirty="0">
                <a:latin typeface="Georgia"/>
                <a:cs typeface="Georgia"/>
              </a:rPr>
              <a:t> </a:t>
            </a:r>
            <a:r>
              <a:rPr sz="2025" spc="-75" baseline="6172" dirty="0">
                <a:latin typeface="Georgia"/>
                <a:cs typeface="Georgia"/>
              </a:rPr>
              <a:t>stor</a:t>
            </a:r>
            <a:r>
              <a:rPr sz="2025" spc="-75" baseline="8230" dirty="0">
                <a:latin typeface="Georgia"/>
                <a:cs typeface="Georgia"/>
              </a:rPr>
              <a:t>ybook</a:t>
            </a:r>
            <a:r>
              <a:rPr sz="2025" spc="-75" baseline="10288" dirty="0">
                <a:latin typeface="Georgia"/>
                <a:cs typeface="Georgia"/>
              </a:rPr>
              <a:t>s</a:t>
            </a:r>
            <a:r>
              <a:rPr sz="2025" spc="52" baseline="10288" dirty="0">
                <a:latin typeface="Georgia"/>
                <a:cs typeface="Georgia"/>
              </a:rPr>
              <a:t> </a:t>
            </a:r>
            <a:r>
              <a:rPr sz="2025" spc="-60" baseline="10288" dirty="0">
                <a:latin typeface="Georgia"/>
                <a:cs typeface="Georgia"/>
              </a:rPr>
              <a:t>abou</a:t>
            </a:r>
            <a:r>
              <a:rPr sz="2025" spc="-60" baseline="12345" dirty="0">
                <a:latin typeface="Georgia"/>
                <a:cs typeface="Georgia"/>
              </a:rPr>
              <a:t>t</a:t>
            </a:r>
            <a:r>
              <a:rPr sz="2025" spc="52" baseline="12345" dirty="0">
                <a:latin typeface="Georgia"/>
                <a:cs typeface="Georgia"/>
              </a:rPr>
              <a:t> </a:t>
            </a:r>
            <a:r>
              <a:rPr sz="2025" spc="-44" baseline="12345" dirty="0">
                <a:latin typeface="Georgia"/>
                <a:cs typeface="Georgia"/>
              </a:rPr>
              <a:t>shar</a:t>
            </a:r>
            <a:r>
              <a:rPr sz="2025" spc="-44" baseline="14403" dirty="0">
                <a:latin typeface="Georgia"/>
                <a:cs typeface="Georgia"/>
              </a:rPr>
              <a:t>ed</a:t>
            </a:r>
            <a:r>
              <a:rPr sz="2025" spc="52" baseline="14403" dirty="0">
                <a:latin typeface="Georgia"/>
                <a:cs typeface="Georgia"/>
              </a:rPr>
              <a:t> </a:t>
            </a:r>
            <a:r>
              <a:rPr sz="2025" spc="-15" baseline="14403" dirty="0">
                <a:latin typeface="Georgia"/>
                <a:cs typeface="Georgia"/>
              </a:rPr>
              <a:t>st</a:t>
            </a:r>
            <a:r>
              <a:rPr sz="2025" spc="-15" baseline="16460" dirty="0">
                <a:latin typeface="Georgia"/>
                <a:cs typeface="Georgia"/>
              </a:rPr>
              <a:t>ruggle</a:t>
            </a:r>
            <a:r>
              <a:rPr sz="2025" spc="-15" baseline="18518" dirty="0">
                <a:latin typeface="Georgia"/>
                <a:cs typeface="Georgia"/>
              </a:rPr>
              <a:t>s.</a:t>
            </a:r>
            <a:endParaRPr sz="2025" baseline="18518">
              <a:latin typeface="Georgia"/>
              <a:cs typeface="Georgia"/>
            </a:endParaRPr>
          </a:p>
        </p:txBody>
      </p:sp>
      <p:sp>
        <p:nvSpPr>
          <p:cNvPr id="10" name="object 10"/>
          <p:cNvSpPr txBox="1"/>
          <p:nvPr/>
        </p:nvSpPr>
        <p:spPr>
          <a:xfrm rot="19920000">
            <a:off x="11754274" y="6449978"/>
            <a:ext cx="4017549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50"/>
              </a:lnSpc>
            </a:pPr>
            <a:r>
              <a:rPr sz="2025" spc="630" baseline="-8230" dirty="0">
                <a:latin typeface="Georgia"/>
                <a:cs typeface="Georgia"/>
              </a:rPr>
              <a:t>I</a:t>
            </a:r>
            <a:r>
              <a:rPr sz="2025" spc="135" baseline="-8230" dirty="0">
                <a:latin typeface="Georgia"/>
                <a:cs typeface="Georgia"/>
              </a:rPr>
              <a:t> </a:t>
            </a:r>
            <a:r>
              <a:rPr sz="2025" baseline="-8230" dirty="0">
                <a:latin typeface="Georgia"/>
                <a:cs typeface="Georgia"/>
              </a:rPr>
              <a:t>h</a:t>
            </a:r>
            <a:r>
              <a:rPr sz="2025" baseline="-6172" dirty="0">
                <a:latin typeface="Georgia"/>
                <a:cs typeface="Georgia"/>
              </a:rPr>
              <a:t>ad</a:t>
            </a:r>
            <a:r>
              <a:rPr sz="2025" spc="135" baseline="-6172" dirty="0">
                <a:latin typeface="Georgia"/>
                <a:cs typeface="Georgia"/>
              </a:rPr>
              <a:t> </a:t>
            </a:r>
            <a:r>
              <a:rPr sz="2025" baseline="-6172" dirty="0">
                <a:latin typeface="Georgia"/>
                <a:cs typeface="Georgia"/>
              </a:rPr>
              <a:t>a</a:t>
            </a:r>
            <a:r>
              <a:rPr sz="2025" spc="142" baseline="-6172" dirty="0">
                <a:latin typeface="Georgia"/>
                <a:cs typeface="Georgia"/>
              </a:rPr>
              <a:t> </a:t>
            </a:r>
            <a:r>
              <a:rPr sz="2025" baseline="-6172" dirty="0">
                <a:latin typeface="Georgia"/>
                <a:cs typeface="Georgia"/>
              </a:rPr>
              <a:t>d</a:t>
            </a:r>
            <a:r>
              <a:rPr sz="2025" baseline="-4115" dirty="0">
                <a:latin typeface="Georgia"/>
                <a:cs typeface="Georgia"/>
              </a:rPr>
              <a:t>ifficu</a:t>
            </a:r>
            <a:r>
              <a:rPr sz="2025" baseline="-2057" dirty="0">
                <a:latin typeface="Georgia"/>
                <a:cs typeface="Georgia"/>
              </a:rPr>
              <a:t>lt</a:t>
            </a:r>
            <a:r>
              <a:rPr sz="2025" spc="135" baseline="-2057" dirty="0">
                <a:latin typeface="Georgia"/>
                <a:cs typeface="Georgia"/>
              </a:rPr>
              <a:t> </a:t>
            </a:r>
            <a:r>
              <a:rPr sz="2025" spc="-127" baseline="-2057" dirty="0">
                <a:latin typeface="Georgia"/>
                <a:cs typeface="Georgia"/>
              </a:rPr>
              <a:t>tim</a:t>
            </a:r>
            <a:r>
              <a:rPr sz="1350" spc="-85" dirty="0">
                <a:latin typeface="Georgia"/>
                <a:cs typeface="Georgia"/>
              </a:rPr>
              <a:t>e</a:t>
            </a:r>
            <a:r>
              <a:rPr sz="1350" spc="95" dirty="0">
                <a:latin typeface="Georgia"/>
                <a:cs typeface="Georgia"/>
              </a:rPr>
              <a:t> </a:t>
            </a:r>
            <a:r>
              <a:rPr sz="1350" dirty="0">
                <a:latin typeface="Georgia"/>
                <a:cs typeface="Georgia"/>
              </a:rPr>
              <a:t>at</a:t>
            </a:r>
            <a:r>
              <a:rPr sz="1350" spc="90" dirty="0">
                <a:latin typeface="Georgia"/>
                <a:cs typeface="Georgia"/>
              </a:rPr>
              <a:t> </a:t>
            </a:r>
            <a:r>
              <a:rPr sz="1350" dirty="0">
                <a:latin typeface="Georgia"/>
                <a:cs typeface="Georgia"/>
              </a:rPr>
              <a:t>fi</a:t>
            </a:r>
            <a:r>
              <a:rPr sz="2025" baseline="2057" dirty="0">
                <a:latin typeface="Georgia"/>
                <a:cs typeface="Georgia"/>
              </a:rPr>
              <a:t>rst</a:t>
            </a:r>
            <a:r>
              <a:rPr sz="2025" spc="142" baseline="2057" dirty="0">
                <a:latin typeface="Georgia"/>
                <a:cs typeface="Georgia"/>
              </a:rPr>
              <a:t> </a:t>
            </a:r>
            <a:r>
              <a:rPr sz="2025" spc="-15" baseline="2057" dirty="0">
                <a:latin typeface="Georgia"/>
                <a:cs typeface="Georgia"/>
              </a:rPr>
              <a:t>be</a:t>
            </a:r>
            <a:r>
              <a:rPr sz="2025" spc="-15" baseline="4115" dirty="0">
                <a:latin typeface="Georgia"/>
                <a:cs typeface="Georgia"/>
              </a:rPr>
              <a:t>fore</a:t>
            </a:r>
            <a:r>
              <a:rPr sz="2025" spc="135" baseline="4115" dirty="0">
                <a:latin typeface="Georgia"/>
                <a:cs typeface="Georgia"/>
              </a:rPr>
              <a:t> </a:t>
            </a:r>
            <a:r>
              <a:rPr sz="2025" spc="630" baseline="4115" dirty="0">
                <a:latin typeface="Georgia"/>
                <a:cs typeface="Georgia"/>
              </a:rPr>
              <a:t>I</a:t>
            </a:r>
            <a:r>
              <a:rPr sz="2025" spc="142" baseline="4115" dirty="0">
                <a:latin typeface="Georgia"/>
                <a:cs typeface="Georgia"/>
              </a:rPr>
              <a:t> </a:t>
            </a:r>
            <a:r>
              <a:rPr sz="2025" spc="-60" baseline="6172" dirty="0">
                <a:latin typeface="Georgia"/>
                <a:cs typeface="Georgia"/>
              </a:rPr>
              <a:t>reach</a:t>
            </a:r>
            <a:r>
              <a:rPr sz="2025" spc="-60" baseline="8230" dirty="0">
                <a:latin typeface="Georgia"/>
                <a:cs typeface="Georgia"/>
              </a:rPr>
              <a:t>ed</a:t>
            </a:r>
            <a:r>
              <a:rPr sz="2025" spc="135" baseline="8230" dirty="0">
                <a:latin typeface="Georgia"/>
                <a:cs typeface="Georgia"/>
              </a:rPr>
              <a:t> </a:t>
            </a:r>
            <a:r>
              <a:rPr sz="2025" spc="-37" baseline="8230" dirty="0">
                <a:latin typeface="Georgia"/>
                <a:cs typeface="Georgia"/>
              </a:rPr>
              <a:t>ou</a:t>
            </a:r>
            <a:r>
              <a:rPr sz="2025" spc="-37" baseline="10288" dirty="0">
                <a:latin typeface="Georgia"/>
                <a:cs typeface="Georgia"/>
              </a:rPr>
              <a:t>t</a:t>
            </a:r>
            <a:endParaRPr sz="2025" baseline="10288">
              <a:latin typeface="Georgia"/>
              <a:cs typeface="Georgia"/>
            </a:endParaRPr>
          </a:p>
        </p:txBody>
      </p:sp>
      <p:sp>
        <p:nvSpPr>
          <p:cNvPr id="11" name="object 11"/>
          <p:cNvSpPr txBox="1"/>
          <p:nvPr/>
        </p:nvSpPr>
        <p:spPr>
          <a:xfrm rot="19920000">
            <a:off x="12027052" y="7090249"/>
            <a:ext cx="2905817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25"/>
              </a:lnSpc>
            </a:pPr>
            <a:r>
              <a:rPr sz="1350" dirty="0">
                <a:latin typeface="Georgia"/>
                <a:cs typeface="Georgia"/>
              </a:rPr>
              <a:t>to</a:t>
            </a:r>
            <a:r>
              <a:rPr sz="1350" spc="125" dirty="0">
                <a:latin typeface="Georgia"/>
                <a:cs typeface="Georgia"/>
              </a:rPr>
              <a:t> </a:t>
            </a:r>
            <a:r>
              <a:rPr sz="1350" spc="-35" dirty="0">
                <a:latin typeface="Georgia"/>
                <a:cs typeface="Georgia"/>
              </a:rPr>
              <a:t>o</a:t>
            </a:r>
            <a:r>
              <a:rPr sz="2025" spc="-52" baseline="2057" dirty="0">
                <a:latin typeface="Georgia"/>
                <a:cs typeface="Georgia"/>
              </a:rPr>
              <a:t>thers</a:t>
            </a:r>
            <a:r>
              <a:rPr sz="2025" spc="-52" baseline="4115" dirty="0">
                <a:latin typeface="Georgia"/>
                <a:cs typeface="Georgia"/>
              </a:rPr>
              <a:t>...It</a:t>
            </a:r>
            <a:r>
              <a:rPr sz="2025" spc="195" baseline="4115" dirty="0">
                <a:latin typeface="Georgia"/>
                <a:cs typeface="Georgia"/>
              </a:rPr>
              <a:t> </a:t>
            </a:r>
            <a:r>
              <a:rPr sz="2025" spc="-300" baseline="4115" dirty="0">
                <a:latin typeface="Georgia"/>
                <a:cs typeface="Georgia"/>
              </a:rPr>
              <a:t>wa</a:t>
            </a:r>
            <a:r>
              <a:rPr sz="2025" spc="-300" baseline="6172" dirty="0">
                <a:latin typeface="Georgia"/>
                <a:cs typeface="Georgia"/>
              </a:rPr>
              <a:t>s</a:t>
            </a:r>
            <a:r>
              <a:rPr sz="2025" spc="195" baseline="6172" dirty="0">
                <a:latin typeface="Georgia"/>
                <a:cs typeface="Georgia"/>
              </a:rPr>
              <a:t> </a:t>
            </a:r>
            <a:r>
              <a:rPr sz="2025" baseline="6172" dirty="0">
                <a:latin typeface="Georgia"/>
                <a:cs typeface="Georgia"/>
              </a:rPr>
              <a:t>so</a:t>
            </a:r>
            <a:r>
              <a:rPr sz="2025" spc="195" baseline="6172" dirty="0">
                <a:latin typeface="Georgia"/>
                <a:cs typeface="Georgia"/>
              </a:rPr>
              <a:t> </a:t>
            </a:r>
            <a:r>
              <a:rPr sz="2025" baseline="6172" dirty="0">
                <a:latin typeface="Georgia"/>
                <a:cs typeface="Georgia"/>
              </a:rPr>
              <a:t>h</a:t>
            </a:r>
            <a:r>
              <a:rPr sz="2025" baseline="8230" dirty="0">
                <a:latin typeface="Georgia"/>
                <a:cs typeface="Georgia"/>
              </a:rPr>
              <a:t>elpfu</a:t>
            </a:r>
            <a:r>
              <a:rPr sz="2025" baseline="10288" dirty="0">
                <a:latin typeface="Georgia"/>
                <a:cs typeface="Georgia"/>
              </a:rPr>
              <a:t>l</a:t>
            </a:r>
            <a:r>
              <a:rPr sz="2025" spc="195" baseline="10288" dirty="0">
                <a:latin typeface="Georgia"/>
                <a:cs typeface="Georgia"/>
              </a:rPr>
              <a:t> </a:t>
            </a:r>
            <a:r>
              <a:rPr sz="2025" baseline="10288" dirty="0">
                <a:latin typeface="Georgia"/>
                <a:cs typeface="Georgia"/>
              </a:rPr>
              <a:t>to</a:t>
            </a:r>
            <a:r>
              <a:rPr sz="2025" spc="195" baseline="10288" dirty="0">
                <a:latin typeface="Georgia"/>
                <a:cs typeface="Georgia"/>
              </a:rPr>
              <a:t> </a:t>
            </a:r>
            <a:r>
              <a:rPr sz="2025" spc="-15" baseline="10288" dirty="0">
                <a:latin typeface="Georgia"/>
                <a:cs typeface="Georgia"/>
              </a:rPr>
              <a:t>sh</a:t>
            </a:r>
            <a:r>
              <a:rPr sz="2025" spc="-15" baseline="12345" dirty="0">
                <a:latin typeface="Georgia"/>
                <a:cs typeface="Georgia"/>
              </a:rPr>
              <a:t>are...</a:t>
            </a:r>
            <a:endParaRPr sz="2025" baseline="12345">
              <a:latin typeface="Georgia"/>
              <a:cs typeface="Georgia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Storybook</a:t>
            </a:r>
            <a:r>
              <a:rPr spc="-585" dirty="0"/>
              <a:t> </a:t>
            </a:r>
            <a:r>
              <a:rPr spc="-10" dirty="0"/>
              <a:t>Workshops</a:t>
            </a:r>
          </a:p>
        </p:txBody>
      </p: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48223" y="3891849"/>
            <a:ext cx="180975" cy="180974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1764148" y="3574349"/>
            <a:ext cx="7036434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spc="60" dirty="0">
                <a:solidFill>
                  <a:srgbClr val="FFFFFF"/>
                </a:solidFill>
                <a:latin typeface="Tahoma"/>
                <a:cs typeface="Tahoma"/>
              </a:rPr>
              <a:t>PhD</a:t>
            </a:r>
            <a:r>
              <a:rPr sz="4500" spc="-4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500" spc="-35" dirty="0">
                <a:solidFill>
                  <a:srgbClr val="FFFFFF"/>
                </a:solidFill>
                <a:latin typeface="Tahoma"/>
                <a:cs typeface="Tahoma"/>
              </a:rPr>
              <a:t>students</a:t>
            </a:r>
            <a:r>
              <a:rPr sz="4500" spc="-4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500" spc="-50" dirty="0">
                <a:solidFill>
                  <a:srgbClr val="FFFFFF"/>
                </a:solidFill>
                <a:latin typeface="Tahoma"/>
                <a:cs typeface="Tahoma"/>
              </a:rPr>
              <a:t>within</a:t>
            </a:r>
            <a:r>
              <a:rPr sz="4500" spc="-4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500" spc="70" dirty="0">
                <a:solidFill>
                  <a:srgbClr val="FFFFFF"/>
                </a:solidFill>
                <a:latin typeface="Tahoma"/>
                <a:cs typeface="Tahoma"/>
              </a:rPr>
              <a:t>Schools</a:t>
            </a:r>
            <a:endParaRPr sz="45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</TotalTime>
  <Words>712</Words>
  <Application>Microsoft Macintosh PowerPoint</Application>
  <PresentationFormat>Custom</PresentationFormat>
  <Paragraphs>117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Georgia</vt:lpstr>
      <vt:lpstr>Lucida Sans Unicode</vt:lpstr>
      <vt:lpstr>Tahoma</vt:lpstr>
      <vt:lpstr>Office Theme</vt:lpstr>
      <vt:lpstr>These Are Our Stories:</vt:lpstr>
      <vt:lpstr>PowerPoint Presentation</vt:lpstr>
      <vt:lpstr>RESILIENCE ?</vt:lpstr>
      <vt:lpstr>PowerPoint Presentation</vt:lpstr>
      <vt:lpstr>PowerPoint Presentation</vt:lpstr>
      <vt:lpstr>WHO SHOWS RESILIENCE ?</vt:lpstr>
      <vt:lpstr>RESILIENCE = COMMUNITY</vt:lpstr>
      <vt:lpstr>Storybook Workshops</vt:lpstr>
      <vt:lpstr>Storybook Workshops</vt:lpstr>
      <vt:lpstr>Storybook Workshops</vt:lpstr>
      <vt:lpstr>Storybook Workshops</vt:lpstr>
      <vt:lpstr>Storybook Workshops</vt:lpstr>
      <vt:lpstr>Storybook Workshops</vt:lpstr>
      <vt:lpstr>PowerPoint Presentation</vt:lpstr>
      <vt:lpstr>Storybook Workshops</vt:lpstr>
      <vt:lpstr>Storybook Workshops</vt:lpstr>
      <vt:lpstr>Storybook Workshops</vt:lpstr>
      <vt:lpstr>Storybook Workshops measure impact before &amp; after storybooks as gifts to the next cohort storybooks with orientation</vt:lpstr>
      <vt:lpstr>Storybook Workshops</vt:lpstr>
      <vt:lpstr>Storybook Workshops</vt:lpstr>
      <vt:lpstr>Storybook Workshops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FINAL - ET Showcase Presentation March 2023</dc:title>
  <dc:creator>Teresa</dc:creator>
  <cp:keywords>DAFeBxCQWM0,BADRf0KDyQ8</cp:keywords>
  <cp:lastModifiedBy>Teresa Griffin</cp:lastModifiedBy>
  <cp:revision>1</cp:revision>
  <dcterms:created xsi:type="dcterms:W3CDTF">2023-03-28T09:40:09Z</dcterms:created>
  <dcterms:modified xsi:type="dcterms:W3CDTF">2023-03-28T09:48:53Z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2023-03-28T00:00:00Z</vt:filetime>
  </property>
  <property fmtid="{D5CDD505-2E9C-101B-9397-08002B2CF9AE}" pid="3" name="Creator">
    <vt:lpwstr>Canva</vt:lpwstr>
  </property>
  <property fmtid="{D5CDD505-2E9C-101B-9397-08002B2CF9AE}" pid="4" name="Producer">
    <vt:lpwstr>Canva</vt:lpwstr>
  </property>
  <property fmtid="{D5CDD505-2E9C-101B-9397-08002B2CF9AE}" pid="5" name="LastSaved">
    <vt:filetime>2023-03-28T00:00:00Z</vt:filetime>
  </property>
</Properties>
</file>